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334" r:id="rId4"/>
    <p:sldId id="258" r:id="rId5"/>
    <p:sldId id="261" r:id="rId6"/>
    <p:sldId id="262" r:id="rId7"/>
    <p:sldId id="263" r:id="rId8"/>
    <p:sldId id="264" r:id="rId9"/>
    <p:sldId id="265" r:id="rId10"/>
    <p:sldId id="266" r:id="rId11"/>
    <p:sldId id="267" r:id="rId12"/>
    <p:sldId id="301" r:id="rId13"/>
    <p:sldId id="302" r:id="rId14"/>
    <p:sldId id="303" r:id="rId15"/>
    <p:sldId id="304" r:id="rId16"/>
    <p:sldId id="305" r:id="rId17"/>
    <p:sldId id="306" r:id="rId18"/>
    <p:sldId id="307" r:id="rId19"/>
    <p:sldId id="259" r:id="rId20"/>
    <p:sldId id="308" r:id="rId21"/>
    <p:sldId id="309" r:id="rId22"/>
    <p:sldId id="310" r:id="rId23"/>
    <p:sldId id="311" r:id="rId24"/>
    <p:sldId id="312" r:id="rId25"/>
    <p:sldId id="313" r:id="rId26"/>
    <p:sldId id="314" r:id="rId27"/>
    <p:sldId id="315" r:id="rId28"/>
    <p:sldId id="316" r:id="rId29"/>
    <p:sldId id="317" r:id="rId30"/>
    <p:sldId id="318" r:id="rId31"/>
    <p:sldId id="340" r:id="rId32"/>
    <p:sldId id="324" r:id="rId33"/>
    <p:sldId id="331" r:id="rId34"/>
    <p:sldId id="332" r:id="rId35"/>
    <p:sldId id="325" r:id="rId36"/>
    <p:sldId id="326" r:id="rId37"/>
    <p:sldId id="327" r:id="rId38"/>
    <p:sldId id="328" r:id="rId39"/>
    <p:sldId id="335" r:id="rId40"/>
    <p:sldId id="336" r:id="rId41"/>
    <p:sldId id="338" r:id="rId42"/>
    <p:sldId id="320" r:id="rId43"/>
    <p:sldId id="321"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p:cViewPr varScale="1">
        <p:scale>
          <a:sx n="71" d="100"/>
          <a:sy n="71" d="100"/>
        </p:scale>
        <p:origin x="714"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D8FF1-F626-4871-8DB2-10C082318778}" type="datetimeFigureOut">
              <a:rPr lang="en-US" smtClean="0"/>
              <a:t>4/13/2016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8FD57-97DE-4013-89C9-9C32EAD3AAAE}" type="slidenum">
              <a:rPr lang="en-US" smtClean="0"/>
              <a:t>‹#›</a:t>
            </a:fld>
            <a:endParaRPr lang="en-US"/>
          </a:p>
        </p:txBody>
      </p:sp>
    </p:spTree>
    <p:extLst>
      <p:ext uri="{BB962C8B-B14F-4D97-AF65-F5344CB8AC3E}">
        <p14:creationId xmlns:p14="http://schemas.microsoft.com/office/powerpoint/2010/main" val="302502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1F08C-558B-4772-8E1F-1D809695BAB6}" type="datetimeFigureOut">
              <a:rPr lang="en-US" smtClean="0"/>
              <a:t>4/13/2016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F9722-FC46-4BDD-8A16-36453666D0E4}" type="slidenum">
              <a:rPr lang="en-US" smtClean="0"/>
              <a:t>‹#›</a:t>
            </a:fld>
            <a:endParaRPr lang="en-US"/>
          </a:p>
        </p:txBody>
      </p:sp>
    </p:spTree>
    <p:extLst>
      <p:ext uri="{BB962C8B-B14F-4D97-AF65-F5344CB8AC3E}">
        <p14:creationId xmlns:p14="http://schemas.microsoft.com/office/powerpoint/2010/main" val="105684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a:t>
            </a:fld>
            <a:endParaRPr lang="en-US"/>
          </a:p>
        </p:txBody>
      </p:sp>
    </p:spTree>
    <p:extLst>
      <p:ext uri="{BB962C8B-B14F-4D97-AF65-F5344CB8AC3E}">
        <p14:creationId xmlns:p14="http://schemas.microsoft.com/office/powerpoint/2010/main" val="114143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Add-up</a:t>
            </a:r>
            <a:r>
              <a:rPr lang="en-US" baseline="0" dirty="0" smtClean="0"/>
              <a:t> volume: </a:t>
            </a:r>
            <a:r>
              <a:rPr lang="en-US" dirty="0" smtClean="0"/>
              <a:t>During Order Entry, this volume and the Test volume are used to calculate the number of labels to print.</a:t>
            </a:r>
          </a:p>
          <a:p>
            <a:pPr marL="171450" indent="-171450">
              <a:buFont typeface="Arial" panose="020B0604020202020204" pitchFamily="34" charset="0"/>
              <a:buChar char="•"/>
            </a:pPr>
            <a:r>
              <a:rPr lang="en-US" dirty="0" smtClean="0"/>
              <a:t>Keypad</a:t>
            </a:r>
            <a:r>
              <a:rPr lang="en-US" baseline="0" dirty="0" smtClean="0"/>
              <a:t> Help- This is helpful for when only certain results will be obtained and the result entry is manual. At Lancaster General we use keypads for consistency among resulting</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12</a:t>
            </a:fld>
            <a:endParaRPr lang="en-US"/>
          </a:p>
        </p:txBody>
      </p:sp>
    </p:spTree>
    <p:extLst>
      <p:ext uri="{BB962C8B-B14F-4D97-AF65-F5344CB8AC3E}">
        <p14:creationId xmlns:p14="http://schemas.microsoft.com/office/powerpoint/2010/main" val="15134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13</a:t>
            </a:fld>
            <a:endParaRPr lang="en-US"/>
          </a:p>
        </p:txBody>
      </p:sp>
    </p:spTree>
    <p:extLst>
      <p:ext uri="{BB962C8B-B14F-4D97-AF65-F5344CB8AC3E}">
        <p14:creationId xmlns:p14="http://schemas.microsoft.com/office/powerpoint/2010/main" val="146087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OE category is recommended for use with Micro cultures as a way to determine what can be placed together on one order. The OE Category is a one-letter code and any micro test defined with the same OE Category cannot be placed on the same order.</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14</a:t>
            </a:fld>
            <a:endParaRPr lang="en-US"/>
          </a:p>
        </p:txBody>
      </p:sp>
    </p:spTree>
    <p:extLst>
      <p:ext uri="{BB962C8B-B14F-4D97-AF65-F5344CB8AC3E}">
        <p14:creationId xmlns:p14="http://schemas.microsoft.com/office/powerpoint/2010/main" val="387004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Any time frame that includes a portion of an hour must be converted to minutes. For example, if one hour and thirty minutes is the limit, then the Turnaround Time would be entered as “-90.”</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15</a:t>
            </a:fld>
            <a:endParaRPr lang="en-US"/>
          </a:p>
        </p:txBody>
      </p:sp>
    </p:spTree>
    <p:extLst>
      <p:ext uri="{BB962C8B-B14F-4D97-AF65-F5344CB8AC3E}">
        <p14:creationId xmlns:p14="http://schemas.microsoft.com/office/powerpoint/2010/main" val="280633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SoftLab can look within a single stay or across stays, but ALWAYS between the last and current results based on specimen collection </a:t>
            </a:r>
            <a:r>
              <a:rPr lang="en-US" sz="1200" b="0" i="0" u="none" strike="noStrike" kern="1200" baseline="0" dirty="0" err="1" smtClean="0">
                <a:solidFill>
                  <a:schemeClr val="tx1"/>
                </a:solidFill>
                <a:latin typeface="+mn-lt"/>
                <a:ea typeface="+mn-ea"/>
                <a:cs typeface="+mn-cs"/>
              </a:rPr>
              <a:t>time.Enter</a:t>
            </a:r>
            <a:r>
              <a:rPr lang="en-US" sz="1200" b="0" i="0" u="none" strike="noStrike" kern="1200" baseline="0" dirty="0" smtClean="0">
                <a:solidFill>
                  <a:schemeClr val="tx1"/>
                </a:solidFill>
                <a:latin typeface="+mn-lt"/>
                <a:ea typeface="+mn-ea"/>
                <a:cs typeface="+mn-cs"/>
              </a:rPr>
              <a:t> a numeric value to define the ALLOWED result differences; if a difference exceeds the limit, SoftLab generates a delta warning message. In Results Entry, %D for Percent and </a:t>
            </a:r>
            <a:r>
              <a:rPr lang="en-US" sz="1200" b="0" i="0" u="none" strike="noStrike" kern="1200" baseline="0" dirty="0" err="1" smtClean="0">
                <a:solidFill>
                  <a:schemeClr val="tx1"/>
                </a:solidFill>
                <a:latin typeface="+mn-lt"/>
                <a:ea typeface="+mn-ea"/>
                <a:cs typeface="+mn-cs"/>
              </a:rPr>
              <a:t>aD</a:t>
            </a:r>
            <a:r>
              <a:rPr lang="en-US" sz="1200" b="0" i="0" u="none" strike="noStrike" kern="1200" baseline="0" dirty="0" smtClean="0">
                <a:solidFill>
                  <a:schemeClr val="tx1"/>
                </a:solidFill>
                <a:latin typeface="+mn-lt"/>
                <a:ea typeface="+mn-ea"/>
                <a:cs typeface="+mn-cs"/>
              </a:rPr>
              <a:t> for Absolute can be designated to display in the Flags column if desired. The flag can also appear on reports. The value is calculated based on your defined values.</a:t>
            </a:r>
          </a:p>
        </p:txBody>
      </p:sp>
      <p:sp>
        <p:nvSpPr>
          <p:cNvPr id="4" name="Slide Number Placeholder 3"/>
          <p:cNvSpPr>
            <a:spLocks noGrp="1"/>
          </p:cNvSpPr>
          <p:nvPr>
            <p:ph type="sldNum" sz="quarter" idx="10"/>
          </p:nvPr>
        </p:nvSpPr>
        <p:spPr/>
        <p:txBody>
          <a:bodyPr/>
          <a:lstStyle/>
          <a:p>
            <a:fld id="{8F9F9722-FC46-4BDD-8A16-36453666D0E4}" type="slidenum">
              <a:rPr lang="en-US" smtClean="0"/>
              <a:t>16</a:t>
            </a:fld>
            <a:endParaRPr lang="en-US"/>
          </a:p>
        </p:txBody>
      </p:sp>
    </p:spTree>
    <p:extLst>
      <p:ext uri="{BB962C8B-B14F-4D97-AF65-F5344CB8AC3E}">
        <p14:creationId xmlns:p14="http://schemas.microsoft.com/office/powerpoint/2010/main" val="68920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17</a:t>
            </a:fld>
            <a:endParaRPr lang="en-US"/>
          </a:p>
        </p:txBody>
      </p:sp>
    </p:spTree>
    <p:extLst>
      <p:ext uri="{BB962C8B-B14F-4D97-AF65-F5344CB8AC3E}">
        <p14:creationId xmlns:p14="http://schemas.microsoft.com/office/powerpoint/2010/main" val="397040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18</a:t>
            </a:fld>
            <a:endParaRPr lang="en-US"/>
          </a:p>
        </p:txBody>
      </p:sp>
    </p:spTree>
    <p:extLst>
      <p:ext uri="{BB962C8B-B14F-4D97-AF65-F5344CB8AC3E}">
        <p14:creationId xmlns:p14="http://schemas.microsoft.com/office/powerpoint/2010/main" val="287217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20</a:t>
            </a:fld>
            <a:endParaRPr lang="en-US"/>
          </a:p>
        </p:txBody>
      </p:sp>
    </p:spTree>
    <p:extLst>
      <p:ext uri="{BB962C8B-B14F-4D97-AF65-F5344CB8AC3E}">
        <p14:creationId xmlns:p14="http://schemas.microsoft.com/office/powerpoint/2010/main" val="381281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21</a:t>
            </a:fld>
            <a:endParaRPr lang="en-US"/>
          </a:p>
        </p:txBody>
      </p:sp>
    </p:spTree>
    <p:extLst>
      <p:ext uri="{BB962C8B-B14F-4D97-AF65-F5344CB8AC3E}">
        <p14:creationId xmlns:p14="http://schemas.microsoft.com/office/powerpoint/2010/main" val="24490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Prefix characters include = (equals),</a:t>
            </a:r>
            <a:r>
              <a:rPr lang="en-US" baseline="0" dirty="0" smtClean="0"/>
              <a:t> &lt; (less than), [ (less than or equal to), W (wildcard)</a:t>
            </a:r>
          </a:p>
          <a:p>
            <a:r>
              <a:rPr lang="en-US" baseline="0" dirty="0" smtClean="0"/>
              <a:t>ABN? Characters include N (normal), Y (abnormal), P (panic), A (absurd), L (low), H (high) and blank (for numeric tests, defaults to ranges defined in the ranges tab.</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22</a:t>
            </a:fld>
            <a:endParaRPr lang="en-US"/>
          </a:p>
        </p:txBody>
      </p:sp>
    </p:spTree>
    <p:extLst>
      <p:ext uri="{BB962C8B-B14F-4D97-AF65-F5344CB8AC3E}">
        <p14:creationId xmlns:p14="http://schemas.microsoft.com/office/powerpoint/2010/main" val="184965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a:t>
            </a:fld>
            <a:endParaRPr lang="en-US"/>
          </a:p>
        </p:txBody>
      </p:sp>
    </p:spTree>
    <p:extLst>
      <p:ext uri="{BB962C8B-B14F-4D97-AF65-F5344CB8AC3E}">
        <p14:creationId xmlns:p14="http://schemas.microsoft.com/office/powerpoint/2010/main" val="239729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23</a:t>
            </a:fld>
            <a:endParaRPr lang="en-US"/>
          </a:p>
        </p:txBody>
      </p:sp>
    </p:spTree>
    <p:extLst>
      <p:ext uri="{BB962C8B-B14F-4D97-AF65-F5344CB8AC3E}">
        <p14:creationId xmlns:p14="http://schemas.microsoft.com/office/powerpoint/2010/main" val="85328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24</a:t>
            </a:fld>
            <a:endParaRPr lang="en-US"/>
          </a:p>
        </p:txBody>
      </p:sp>
    </p:spTree>
    <p:extLst>
      <p:ext uri="{BB962C8B-B14F-4D97-AF65-F5344CB8AC3E}">
        <p14:creationId xmlns:p14="http://schemas.microsoft.com/office/powerpoint/2010/main" val="290772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25</a:t>
            </a:fld>
            <a:endParaRPr lang="en-US"/>
          </a:p>
        </p:txBody>
      </p:sp>
    </p:spTree>
    <p:extLst>
      <p:ext uri="{BB962C8B-B14F-4D97-AF65-F5344CB8AC3E}">
        <p14:creationId xmlns:p14="http://schemas.microsoft.com/office/powerpoint/2010/main" val="268775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Lancaster General</a:t>
            </a:r>
            <a:r>
              <a:rPr lang="en-US" baseline="0" dirty="0" smtClean="0"/>
              <a:t> does not utilize the billing tab for its intended purpose. The billing tab in test maintenance holds our reference lab test code numbers that are sent and received in the HL7 to/from our reference lab. In this example our HSV test is sent to a reference lab with their test code of 7000650. This is their test code and will allow their instrumentation to run the correct test utilizing the interface messages received from Soft. Order codes from the reference lab are stored in the basic column under the corresponding reference lab “carrier.” When the specimen is resulted at the reference lab we will receive 7000650 as the result component code which will allow auto verification in the LIS and result cam be posted to our HIS. Result component codes are stored in the alternate column under the corresponding reference lab.</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26</a:t>
            </a:fld>
            <a:endParaRPr lang="en-US"/>
          </a:p>
        </p:txBody>
      </p:sp>
    </p:spTree>
    <p:extLst>
      <p:ext uri="{BB962C8B-B14F-4D97-AF65-F5344CB8AC3E}">
        <p14:creationId xmlns:p14="http://schemas.microsoft.com/office/powerpoint/2010/main" val="4176616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 ID- You may establish ranges specific to a clinic or group of clinics. If entering a clinic specific range, the system requires that you enter this range on a line before an empty clinic line. SoftLab will see this clinic ID first and match it to the clinic ID in the patient’s demographics. </a:t>
            </a:r>
          </a:p>
          <a:p>
            <a:r>
              <a:rPr lang="en-US" dirty="0" smtClean="0"/>
              <a:t>Age Unit-</a:t>
            </a:r>
            <a:r>
              <a:rPr lang="en-US" baseline="0" dirty="0" smtClean="0"/>
              <a:t> </a:t>
            </a:r>
            <a:r>
              <a:rPr lang="en-US" dirty="0" smtClean="0"/>
              <a:t>The reference range is selected at the time of resulting (interface posting or manual resulting). The program stops and makes its selection for reference ranges by converting the patient’s age to days, the age in days is then converted to the reference ranges. As it scrolls through the selections, it will ask the question: Is the Patient Age&lt; or = the range limit? Then, when SoftLab reaches a limit that it can not exceed, it stops. It then uses the last defined limit. </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27</a:t>
            </a:fld>
            <a:endParaRPr lang="en-US"/>
          </a:p>
        </p:txBody>
      </p:sp>
    </p:spTree>
    <p:extLst>
      <p:ext uri="{BB962C8B-B14F-4D97-AF65-F5344CB8AC3E}">
        <p14:creationId xmlns:p14="http://schemas.microsoft.com/office/powerpoint/2010/main" val="111805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28</a:t>
            </a:fld>
            <a:endParaRPr lang="en-US"/>
          </a:p>
        </p:txBody>
      </p:sp>
    </p:spTree>
    <p:extLst>
      <p:ext uri="{BB962C8B-B14F-4D97-AF65-F5344CB8AC3E}">
        <p14:creationId xmlns:p14="http://schemas.microsoft.com/office/powerpoint/2010/main" val="15258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absurd</a:t>
            </a:r>
            <a:r>
              <a:rPr lang="en-US" baseline="0" dirty="0" smtClean="0"/>
              <a:t> values correspond to instrument linearity ranges. If a number is achieved that is outside of the instrument linearity and the absurd flags are checked, the result will flag with a black triangle.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29</a:t>
            </a:fld>
            <a:endParaRPr lang="en-US"/>
          </a:p>
        </p:txBody>
      </p:sp>
    </p:spTree>
    <p:extLst>
      <p:ext uri="{BB962C8B-B14F-4D97-AF65-F5344CB8AC3E}">
        <p14:creationId xmlns:p14="http://schemas.microsoft.com/office/powerpoint/2010/main" val="213520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a:t>
            </a:r>
            <a:r>
              <a:rPr lang="en-US" dirty="0" smtClean="0"/>
              <a:t> Date- WARNING: It is critical to cause reference ranges to expire using this field rather than editing or deleting reference ranges. Single sheet reports print expired ranges under the Reference Range column. Chart reports print expired ranges as a test message (M1).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30</a:t>
            </a:fld>
            <a:endParaRPr lang="en-US"/>
          </a:p>
        </p:txBody>
      </p:sp>
    </p:spTree>
    <p:extLst>
      <p:ext uri="{BB962C8B-B14F-4D97-AF65-F5344CB8AC3E}">
        <p14:creationId xmlns:p14="http://schemas.microsoft.com/office/powerpoint/2010/main" val="238559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Unique</a:t>
            </a:r>
            <a:r>
              <a:rPr lang="en-US" baseline="0" dirty="0" smtClean="0"/>
              <a:t> identifier used in the Hospital field to identify the lab orders in the interface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31</a:t>
            </a:fld>
            <a:endParaRPr lang="en-US"/>
          </a:p>
        </p:txBody>
      </p:sp>
    </p:spTree>
    <p:extLst>
      <p:ext uri="{BB962C8B-B14F-4D97-AF65-F5344CB8AC3E}">
        <p14:creationId xmlns:p14="http://schemas.microsoft.com/office/powerpoint/2010/main" val="257571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Location is the same as the one lab test use.</a:t>
            </a:r>
            <a:r>
              <a:rPr lang="en-US" baseline="0" dirty="0" smtClean="0"/>
              <a:t> LGH only has one location with different sites.</a:t>
            </a:r>
          </a:p>
          <a:p>
            <a:pPr marL="171450" indent="-171450">
              <a:buFont typeface="Arial" panose="020B0604020202020204" pitchFamily="34" charset="0"/>
              <a:buChar char="•"/>
            </a:pPr>
            <a:r>
              <a:rPr lang="en-US" baseline="0" dirty="0" smtClean="0"/>
              <a:t>Department – most of Micro uses the same Department, anything starting with the first three letter of MIC will automatically be routed to the </a:t>
            </a:r>
            <a:r>
              <a:rPr lang="en-US" baseline="0" dirty="0" err="1" smtClean="0"/>
              <a:t>SoftMic</a:t>
            </a:r>
            <a:r>
              <a:rPr lang="en-US" baseline="0" dirty="0" smtClean="0"/>
              <a:t>, unless the test is built on the Lab side.</a:t>
            </a:r>
          </a:p>
          <a:p>
            <a:pPr marL="171450" indent="-171450">
              <a:buFont typeface="Arial" panose="020B0604020202020204" pitchFamily="34" charset="0"/>
              <a:buChar char="•"/>
            </a:pPr>
            <a:r>
              <a:rPr lang="en-US" baseline="0" dirty="0" smtClean="0"/>
              <a:t>Workstation -  all the cultures are listed under the same workstation</a:t>
            </a:r>
          </a:p>
          <a:p>
            <a:pPr marL="171450" indent="-171450">
              <a:buFont typeface="Arial" panose="020B0604020202020204" pitchFamily="34" charset="0"/>
              <a:buChar char="•"/>
            </a:pPr>
            <a:r>
              <a:rPr lang="en-US" baseline="0" dirty="0" smtClean="0"/>
              <a:t>Spec container – Micro used to have mostly all the same specimen containers generically called “Sterile container” until recently for the ELR (Electronic Lab Reporting) to State of PA when it needed to be uniquely identified.</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32</a:t>
            </a:fld>
            <a:endParaRPr lang="en-US"/>
          </a:p>
        </p:txBody>
      </p:sp>
    </p:spTree>
    <p:extLst>
      <p:ext uri="{BB962C8B-B14F-4D97-AF65-F5344CB8AC3E}">
        <p14:creationId xmlns:p14="http://schemas.microsoft.com/office/powerpoint/2010/main" val="123123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field should not utilize any special characters (+, *, etc.) as the first character in the test ID as it can interfere</a:t>
            </a:r>
            <a:r>
              <a:rPr lang="en-US" baseline="0" dirty="0" smtClean="0"/>
              <a:t> with result calculations. At Lancaster General we do not utilize any special characters in the test ID. The test ID is restricted to 5 characters in length.</a:t>
            </a:r>
          </a:p>
          <a:p>
            <a:pPr marL="171450" indent="-171450">
              <a:buFont typeface="Arial" panose="020B0604020202020204" pitchFamily="34" charset="0"/>
              <a:buChar char="•"/>
            </a:pPr>
            <a:r>
              <a:rPr lang="en-US" dirty="0" smtClean="0"/>
              <a:t>In our scenario the Potassium</a:t>
            </a:r>
            <a:r>
              <a:rPr lang="en-US" baseline="0" dirty="0" smtClean="0"/>
              <a:t> test is an individual test because there is only one component. If we were utilizing the BMP which contains the Potassium the category would be set to group. </a:t>
            </a:r>
          </a:p>
          <a:p>
            <a:pPr marL="171450" indent="-171450">
              <a:buFont typeface="Arial" panose="020B0604020202020204" pitchFamily="34" charset="0"/>
              <a:buChar char="•"/>
            </a:pPr>
            <a:r>
              <a:rPr lang="en-US" dirty="0" smtClean="0"/>
              <a:t>This</a:t>
            </a:r>
            <a:r>
              <a:rPr lang="en-US" baseline="0" dirty="0" smtClean="0"/>
              <a:t> option is not utilized at Lancaster General. If not using this option, the field should be defaulted to 0</a:t>
            </a:r>
          </a:p>
          <a:p>
            <a:pPr marL="171450" indent="-171450">
              <a:buFont typeface="Arial" panose="020B0604020202020204" pitchFamily="34" charset="0"/>
              <a:buChar char="•"/>
            </a:pPr>
            <a:r>
              <a:rPr lang="en-US" baseline="0" dirty="0" smtClean="0"/>
              <a:t>Alphanumeric- The result of this test is alphanumeric (for example, urine color). </a:t>
            </a:r>
            <a:r>
              <a:rPr lang="en-US" baseline="0" dirty="0" err="1" smtClean="0"/>
              <a:t>SoftMic</a:t>
            </a:r>
            <a:r>
              <a:rPr lang="en-US" baseline="0" dirty="0" smtClean="0"/>
              <a:t>, SoftBank, and Reference Lab tests are always setup as alphanumeric test types. </a:t>
            </a:r>
            <a:r>
              <a:rPr lang="en-US" b="0" baseline="0" dirty="0" smtClean="0"/>
              <a:t>Numeric- The result is numeric (for example, potassium).  Coded- Sends a code (for example, a SNOMED code for a specific bacteria) as a result through an ELR (Electronic Lab Reporting) interface to a PHI (Public Health Information) system. This option is not used at Lancaster General.</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5</a:t>
            </a:fld>
            <a:endParaRPr lang="en-US"/>
          </a:p>
        </p:txBody>
      </p:sp>
    </p:spTree>
    <p:extLst>
      <p:ext uri="{BB962C8B-B14F-4D97-AF65-F5344CB8AC3E}">
        <p14:creationId xmlns:p14="http://schemas.microsoft.com/office/powerpoint/2010/main" val="506025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MSC code</a:t>
            </a:r>
            <a:r>
              <a:rPr lang="en-US" baseline="0" dirty="0" smtClean="0"/>
              <a:t> – it helps associate the source category code to a specific culture type, this enables only the list of sources associated with this code to appear as choice of sources in Order entry. For this example for a urine culture order we have the Midstream, Void, Cath, Nephrostomy and </a:t>
            </a:r>
            <a:r>
              <a:rPr lang="en-US" baseline="0" dirty="0" err="1" smtClean="0"/>
              <a:t>Cystoscopic</a:t>
            </a:r>
            <a:r>
              <a:rPr lang="en-US" baseline="0" dirty="0" smtClean="0"/>
              <a:t> urine associated with this source code so only those ones appear in OE.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33</a:t>
            </a:fld>
            <a:endParaRPr lang="en-US"/>
          </a:p>
        </p:txBody>
      </p:sp>
    </p:spTree>
    <p:extLst>
      <p:ext uri="{BB962C8B-B14F-4D97-AF65-F5344CB8AC3E}">
        <p14:creationId xmlns:p14="http://schemas.microsoft.com/office/powerpoint/2010/main" val="2476157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MSRC</a:t>
            </a:r>
            <a:r>
              <a:rPr lang="en-US" baseline="0" dirty="0" smtClean="0"/>
              <a:t> code – used in Micro only, this code helps associate this source in Micro to the Urine culture order reflexed from a UA order using a RBS rule. Note that only one source can be associated with this MSRC code.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34</a:t>
            </a:fld>
            <a:endParaRPr lang="en-US"/>
          </a:p>
        </p:txBody>
      </p:sp>
    </p:spTree>
    <p:extLst>
      <p:ext uri="{BB962C8B-B14F-4D97-AF65-F5344CB8AC3E}">
        <p14:creationId xmlns:p14="http://schemas.microsoft.com/office/powerpoint/2010/main" val="54355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LGH we do not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35</a:t>
            </a:fld>
            <a:endParaRPr lang="en-US"/>
          </a:p>
        </p:txBody>
      </p:sp>
    </p:spTree>
    <p:extLst>
      <p:ext uri="{BB962C8B-B14F-4D97-AF65-F5344CB8AC3E}">
        <p14:creationId xmlns:p14="http://schemas.microsoft.com/office/powerpoint/2010/main" val="245931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Observation</a:t>
            </a:r>
            <a:r>
              <a:rPr lang="en-US" baseline="0" dirty="0" smtClean="0"/>
              <a:t> method – was added to the test maintenance to add the methodology of test for the ELR interface reporting to the State.</a:t>
            </a:r>
          </a:p>
          <a:p>
            <a:pPr marL="171450" indent="-171450">
              <a:buFont typeface="Arial" panose="020B0604020202020204" pitchFamily="34" charset="0"/>
              <a:buChar char="•"/>
            </a:pPr>
            <a:r>
              <a:rPr lang="en-US" dirty="0" smtClean="0"/>
              <a:t>Type field can be used to setup</a:t>
            </a:r>
            <a:r>
              <a:rPr lang="en-US" baseline="0" dirty="0" smtClean="0"/>
              <a:t> the formulary to indicate the transport media</a:t>
            </a:r>
          </a:p>
          <a:p>
            <a:pPr marL="171450" indent="-171450">
              <a:buFont typeface="Arial" panose="020B0604020202020204" pitchFamily="34" charset="0"/>
              <a:buChar char="•"/>
            </a:pPr>
            <a:r>
              <a:rPr lang="en-US" baseline="0" dirty="0" smtClean="0"/>
              <a:t>Comments section can be used to add comments like shown here to communicate the length of time a specimen is good for based on the media used for transportation</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36</a:t>
            </a:fld>
            <a:endParaRPr lang="en-US"/>
          </a:p>
        </p:txBody>
      </p:sp>
    </p:spTree>
    <p:extLst>
      <p:ext uri="{BB962C8B-B14F-4D97-AF65-F5344CB8AC3E}">
        <p14:creationId xmlns:p14="http://schemas.microsoft.com/office/powerpoint/2010/main" val="1911989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37</a:t>
            </a:fld>
            <a:endParaRPr lang="en-US"/>
          </a:p>
        </p:txBody>
      </p:sp>
    </p:spTree>
    <p:extLst>
      <p:ext uri="{BB962C8B-B14F-4D97-AF65-F5344CB8AC3E}">
        <p14:creationId xmlns:p14="http://schemas.microsoft.com/office/powerpoint/2010/main" val="2805611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Positive</a:t>
            </a:r>
            <a:r>
              <a:rPr lang="en-US" baseline="0" dirty="0" smtClean="0"/>
              <a:t> result checking is used to flag orders like blood culture as abnormal in HIS in situations where the gram stain is read and is positive but the culture has yet to grow out.</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38</a:t>
            </a:fld>
            <a:endParaRPr lang="en-US"/>
          </a:p>
        </p:txBody>
      </p:sp>
    </p:spTree>
    <p:extLst>
      <p:ext uri="{BB962C8B-B14F-4D97-AF65-F5344CB8AC3E}">
        <p14:creationId xmlns:p14="http://schemas.microsoft.com/office/powerpoint/2010/main" val="664054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39</a:t>
            </a:fld>
            <a:endParaRPr lang="en-US"/>
          </a:p>
        </p:txBody>
      </p:sp>
    </p:spTree>
    <p:extLst>
      <p:ext uri="{BB962C8B-B14F-4D97-AF65-F5344CB8AC3E}">
        <p14:creationId xmlns:p14="http://schemas.microsoft.com/office/powerpoint/2010/main" val="553428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41</a:t>
            </a:fld>
            <a:endParaRPr lang="en-US"/>
          </a:p>
        </p:txBody>
      </p:sp>
    </p:spTree>
    <p:extLst>
      <p:ext uri="{BB962C8B-B14F-4D97-AF65-F5344CB8AC3E}">
        <p14:creationId xmlns:p14="http://schemas.microsoft.com/office/powerpoint/2010/main" val="307994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test name will appear</a:t>
            </a:r>
            <a:r>
              <a:rPr lang="en-US" baseline="0" dirty="0" smtClean="0"/>
              <a:t> on all patient result reports.</a:t>
            </a:r>
          </a:p>
          <a:p>
            <a:pPr marL="171450" indent="-171450">
              <a:buFont typeface="Arial" panose="020B0604020202020204" pitchFamily="34" charset="0"/>
              <a:buChar char="•"/>
            </a:pPr>
            <a:r>
              <a:rPr lang="en-US" dirty="0" smtClean="0"/>
              <a:t>We have three sites that perform potassium testing. Lancaster General and Women and Babies have the same instrument and therefore we utilize a methodology. The benefit of using a</a:t>
            </a:r>
            <a:r>
              <a:rPr lang="en-US" baseline="0" dirty="0" smtClean="0"/>
              <a:t> methodology is that you can make changes to both workstations with only one change. Our Heart Group laboratory utilizes a different instrument and that is why we cannot include them under our workstation methodology.</a:t>
            </a:r>
          </a:p>
          <a:p>
            <a:pPr marL="171450" indent="-171450">
              <a:buFont typeface="Arial" panose="020B0604020202020204" pitchFamily="34" charset="0"/>
              <a:buChar char="•"/>
            </a:pPr>
            <a:r>
              <a:rPr lang="en-US" baseline="0" dirty="0" smtClean="0"/>
              <a:t>Location- The location field corresponds to the environments that you have setup in your system. For our system we have LLAB (Lancaster General), WLAB (Women and Babies), and CLAB (Heart Group Lab).</a:t>
            </a:r>
          </a:p>
          <a:p>
            <a:pPr marL="171450" indent="-171450">
              <a:buFont typeface="Arial" panose="020B0604020202020204" pitchFamily="34" charset="0"/>
              <a:buChar char="•"/>
            </a:pPr>
            <a:r>
              <a:rPr lang="en-US" baseline="0" dirty="0" smtClean="0"/>
              <a:t>Department- </a:t>
            </a:r>
            <a:r>
              <a:rPr lang="en-US" dirty="0" smtClean="0"/>
              <a:t>Select the area within a Location that contains both manual and automated testing stations where the specimen is located. </a:t>
            </a:r>
            <a:endParaRPr lang="en-US" baseline="0" dirty="0" smtClean="0"/>
          </a:p>
          <a:p>
            <a:pPr marL="171450" indent="-171450">
              <a:buFont typeface="Arial" panose="020B0604020202020204" pitchFamily="34" charset="0"/>
              <a:buChar char="•"/>
            </a:pPr>
            <a:r>
              <a:rPr lang="en-US" dirty="0" smtClean="0"/>
              <a:t>Workstation-</a:t>
            </a:r>
            <a:r>
              <a:rPr lang="en-US" baseline="0" dirty="0" smtClean="0"/>
              <a:t> The workstation must be associated with the location and department field codes. </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6</a:t>
            </a:fld>
            <a:endParaRPr lang="en-US"/>
          </a:p>
        </p:txBody>
      </p:sp>
    </p:spTree>
    <p:extLst>
      <p:ext uri="{BB962C8B-B14F-4D97-AF65-F5344CB8AC3E}">
        <p14:creationId xmlns:p14="http://schemas.microsoft.com/office/powerpoint/2010/main" val="326376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our system the second ID is used to match our LIS tests</a:t>
            </a:r>
            <a:r>
              <a:rPr lang="en-US" baseline="0" dirty="0" smtClean="0"/>
              <a:t> with the tests built in our HIS. </a:t>
            </a:r>
          </a:p>
          <a:p>
            <a:pPr marL="171450" indent="-171450">
              <a:buFont typeface="Arial" panose="020B0604020202020204" pitchFamily="34" charset="0"/>
              <a:buChar char="•"/>
            </a:pPr>
            <a:r>
              <a:rPr lang="en-US" dirty="0" smtClean="0"/>
              <a:t>At Lancaster General we utilize this field as a free text comment only, notifying other users of when the test was activated/inactivated and if there is a replacement test.</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7</a:t>
            </a:fld>
            <a:endParaRPr lang="en-US"/>
          </a:p>
        </p:txBody>
      </p:sp>
    </p:spTree>
    <p:extLst>
      <p:ext uri="{BB962C8B-B14F-4D97-AF65-F5344CB8AC3E}">
        <p14:creationId xmlns:p14="http://schemas.microsoft.com/office/powerpoint/2010/main" val="54841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codes that we use most often at Lancaster General are CMK, OH, RFR, and SYN.</a:t>
            </a:r>
          </a:p>
          <a:p>
            <a:pPr marL="171450" indent="-171450">
              <a:buFont typeface="Arial" panose="020B0604020202020204" pitchFamily="34" charset="0"/>
              <a:buChar char="•"/>
            </a:pPr>
            <a:r>
              <a:rPr lang="en-US" baseline="0" dirty="0" smtClean="0"/>
              <a:t>CMK- </a:t>
            </a:r>
            <a:r>
              <a:rPr lang="en-US" b="1" baseline="0" dirty="0" smtClean="0">
                <a:solidFill>
                  <a:srgbClr val="FF0000"/>
                </a:solidFill>
              </a:rPr>
              <a:t>NEED MORE  INFO ON WHAT THIS DOES???</a:t>
            </a:r>
          </a:p>
          <a:p>
            <a:pPr marL="171450" indent="-171450">
              <a:buFont typeface="Arial" panose="020B0604020202020204" pitchFamily="34" charset="0"/>
              <a:buChar char="•"/>
            </a:pPr>
            <a:r>
              <a:rPr lang="en-US" b="0" baseline="0" dirty="0" smtClean="0">
                <a:solidFill>
                  <a:srgbClr val="FF0000"/>
                </a:solidFill>
              </a:rPr>
              <a:t>OH- </a:t>
            </a:r>
            <a:r>
              <a:rPr lang="en-US" dirty="0" smtClean="0"/>
              <a:t>Attaches a canned message to display automatically at Order Entry when</a:t>
            </a:r>
            <a:r>
              <a:rPr lang="en-US" baseline="0" dirty="0" smtClean="0"/>
              <a:t> the test is ordered</a:t>
            </a:r>
            <a:r>
              <a:rPr lang="en-US" dirty="0" smtClean="0"/>
              <a:t>.</a:t>
            </a:r>
          </a:p>
          <a:p>
            <a:pPr marL="171450" indent="-171450">
              <a:buFont typeface="Arial" panose="020B0604020202020204" pitchFamily="34" charset="0"/>
              <a:buChar char="•"/>
            </a:pPr>
            <a:r>
              <a:rPr lang="en-US" dirty="0" smtClean="0"/>
              <a:t>RFR In the value</a:t>
            </a:r>
            <a:r>
              <a:rPr lang="en-US" baseline="0" dirty="0" smtClean="0"/>
              <a:t> column denote </a:t>
            </a:r>
            <a:r>
              <a:rPr lang="en-US" dirty="0" smtClean="0"/>
              <a:t>a reference range to be printed to the RIGHT of the result on the same line. If</a:t>
            </a:r>
            <a:r>
              <a:rPr lang="en-US" baseline="0" dirty="0" smtClean="0"/>
              <a:t> more than 11 characters are needed for your reference range use the RFRM as this code allows for multiple lines of a reference range.</a:t>
            </a:r>
          </a:p>
          <a:p>
            <a:pPr marL="171450" indent="-171450">
              <a:buFont typeface="Arial" panose="020B0604020202020204" pitchFamily="34" charset="0"/>
              <a:buChar char="•"/>
            </a:pPr>
            <a:r>
              <a:rPr lang="en-US" dirty="0" smtClean="0"/>
              <a:t>SYN- Where the</a:t>
            </a:r>
            <a:r>
              <a:rPr lang="en-US" baseline="0" dirty="0" smtClean="0"/>
              <a:t> value entered </a:t>
            </a:r>
            <a:r>
              <a:rPr lang="en-US" dirty="0" smtClean="0"/>
              <a:t>is a SYNONYMOUS test name for the defined test, allowing you to search by this synonymous test in Order Entry. For our example, K is medically</a:t>
            </a:r>
            <a:r>
              <a:rPr lang="en-US" baseline="0" dirty="0" smtClean="0"/>
              <a:t> synonymous for Potassium. A user could search for K or Potassium in Order Entry and return the same test. </a:t>
            </a:r>
            <a:r>
              <a:rPr lang="en-US" dirty="0" smtClean="0"/>
              <a:t>Multiple synonyms may be defined using a comma as a separator. </a:t>
            </a:r>
            <a:endParaRPr lang="en-US" b="0" dirty="0"/>
          </a:p>
        </p:txBody>
      </p:sp>
      <p:sp>
        <p:nvSpPr>
          <p:cNvPr id="4" name="Slide Number Placeholder 3"/>
          <p:cNvSpPr>
            <a:spLocks noGrp="1"/>
          </p:cNvSpPr>
          <p:nvPr>
            <p:ph type="sldNum" sz="quarter" idx="10"/>
          </p:nvPr>
        </p:nvSpPr>
        <p:spPr/>
        <p:txBody>
          <a:bodyPr/>
          <a:lstStyle/>
          <a:p>
            <a:fld id="{8F9F9722-FC46-4BDD-8A16-36453666D0E4}" type="slidenum">
              <a:rPr lang="en-US" smtClean="0"/>
              <a:t>8</a:t>
            </a:fld>
            <a:endParaRPr lang="en-US"/>
          </a:p>
        </p:txBody>
      </p:sp>
    </p:spTree>
    <p:extLst>
      <p:ext uri="{BB962C8B-B14F-4D97-AF65-F5344CB8AC3E}">
        <p14:creationId xmlns:p14="http://schemas.microsoft.com/office/powerpoint/2010/main" val="275766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this test is a component of a group test, the group test label comment takes precedence over the individual label comment. </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9</a:t>
            </a:fld>
            <a:endParaRPr lang="en-US"/>
          </a:p>
        </p:txBody>
      </p:sp>
    </p:spTree>
    <p:extLst>
      <p:ext uri="{BB962C8B-B14F-4D97-AF65-F5344CB8AC3E}">
        <p14:creationId xmlns:p14="http://schemas.microsoft.com/office/powerpoint/2010/main" val="179567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scenario our Fetal Lung Maturity specimen source is always Amniotic</a:t>
            </a:r>
            <a:r>
              <a:rPr lang="en-US" baseline="0" dirty="0" smtClean="0"/>
              <a:t> Fluid. Having this set as the default result saves the end user from entering an expected value every time the test is resulted.</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10</a:t>
            </a:fld>
            <a:endParaRPr lang="en-US"/>
          </a:p>
        </p:txBody>
      </p:sp>
    </p:spTree>
    <p:extLst>
      <p:ext uri="{BB962C8B-B14F-4D97-AF65-F5344CB8AC3E}">
        <p14:creationId xmlns:p14="http://schemas.microsoft.com/office/powerpoint/2010/main" val="253185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our scenario our Potassium</a:t>
            </a:r>
            <a:r>
              <a:rPr lang="en-US" baseline="0" dirty="0" smtClean="0"/>
              <a:t> results have a unit of </a:t>
            </a:r>
            <a:r>
              <a:rPr lang="en-US" baseline="0" dirty="0" err="1" smtClean="0"/>
              <a:t>mmol</a:t>
            </a:r>
            <a:r>
              <a:rPr lang="en-US" baseline="0" dirty="0" smtClean="0"/>
              <a:t>/L</a:t>
            </a:r>
          </a:p>
          <a:p>
            <a:pPr marL="171450" indent="-171450">
              <a:buFont typeface="Arial" panose="020B0604020202020204" pitchFamily="34" charset="0"/>
              <a:buChar char="•"/>
            </a:pPr>
            <a:r>
              <a:rPr lang="en-US" baseline="0" dirty="0" smtClean="0"/>
              <a:t>Volume- This field is very important as i</a:t>
            </a:r>
            <a:r>
              <a:rPr lang="en-US" dirty="0" smtClean="0"/>
              <a:t>t is used to calculate the number of labels required for collection and aliquot tubes. You can generate extra labels by manipulating this volume in Specimen Tube Types setup.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11</a:t>
            </a:fld>
            <a:endParaRPr lang="en-US"/>
          </a:p>
        </p:txBody>
      </p:sp>
    </p:spTree>
    <p:extLst>
      <p:ext uri="{BB962C8B-B14F-4D97-AF65-F5344CB8AC3E}">
        <p14:creationId xmlns:p14="http://schemas.microsoft.com/office/powerpoint/2010/main" val="414439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www.google.com/imgres?imgurl=http://www.trumed.org/images/news/Most_Wired_2014_185x122.jpg&amp;imgrefurl=http://www.trumed.org/&amp;docid=XAz8ZSCSEAaR_M&amp;tbnid=QpyN3wABiuNEoM:&amp;w=185&amp;h=122&amp;ei=GJvGU6rcB4yuyASu2YLIAQ&amp;ved=0CAIQxiAwAA&amp;iact=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5">
                    <a:lumMod val="50000"/>
                  </a:schemeClr>
                </a:solidFill>
              </a:rPr>
              <a:t>“CONQUERING THE FIELDS OF Test Maintenance”</a:t>
            </a:r>
            <a:endParaRPr lang="en-US" dirty="0">
              <a:solidFill>
                <a:schemeClr val="accent5">
                  <a:lumMod val="50000"/>
                </a:schemeClr>
              </a:solidFill>
            </a:endParaRPr>
          </a:p>
        </p:txBody>
      </p:sp>
      <p:sp>
        <p:nvSpPr>
          <p:cNvPr id="3" name="Subtitle 2"/>
          <p:cNvSpPr>
            <a:spLocks noGrp="1"/>
          </p:cNvSpPr>
          <p:nvPr>
            <p:ph type="subTitle" idx="1"/>
          </p:nvPr>
        </p:nvSpPr>
        <p:spPr/>
        <p:txBody>
          <a:bodyPr/>
          <a:lstStyle/>
          <a:p>
            <a:r>
              <a:rPr lang="en-US" dirty="0">
                <a:solidFill>
                  <a:srgbClr val="0070C0"/>
                </a:solidFill>
              </a:rPr>
              <a:t>Rich Evans and Sonal Pandey</a:t>
            </a:r>
          </a:p>
          <a:p>
            <a:r>
              <a:rPr lang="en-US" dirty="0">
                <a:solidFill>
                  <a:srgbClr val="0070C0"/>
                </a:solidFill>
              </a:rPr>
              <a:t>Applications Analysts</a:t>
            </a:r>
          </a:p>
          <a:p>
            <a:r>
              <a:rPr lang="en-US" dirty="0">
                <a:solidFill>
                  <a:srgbClr val="0070C0"/>
                </a:solidFill>
              </a:rPr>
              <a:t>Lancaster General Health/Penn Medicine</a:t>
            </a:r>
          </a:p>
          <a:p>
            <a:endParaRPr lang="en-US" dirty="0"/>
          </a:p>
        </p:txBody>
      </p:sp>
    </p:spTree>
    <p:extLst>
      <p:ext uri="{BB962C8B-B14F-4D97-AF65-F5344CB8AC3E}">
        <p14:creationId xmlns:p14="http://schemas.microsoft.com/office/powerpoint/2010/main" val="220579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535786"/>
            <a:ext cx="7441273" cy="1528130"/>
          </a:xfrm>
        </p:spPr>
        <p:txBody>
          <a:bodyPr>
            <a:normAutofit/>
          </a:bodyPr>
          <a:lstStyle/>
          <a:p>
            <a:r>
              <a:rPr lang="en-US" dirty="0"/>
              <a:t>Default Result- </a:t>
            </a:r>
            <a:r>
              <a:rPr lang="en-US" dirty="0" smtClean="0"/>
              <a:t>a </a:t>
            </a:r>
            <a:r>
              <a:rPr lang="en-US" dirty="0"/>
              <a:t>pre-defined result for </a:t>
            </a:r>
            <a:r>
              <a:rPr lang="en-US" dirty="0" smtClean="0"/>
              <a:t>the test</a:t>
            </a:r>
            <a:endParaRPr lang="en-US" dirty="0"/>
          </a:p>
        </p:txBody>
      </p:sp>
      <p:pic>
        <p:nvPicPr>
          <p:cNvPr id="4" name="Picture 3"/>
          <p:cNvPicPr>
            <a:picLocks noChangeAspect="1"/>
          </p:cNvPicPr>
          <p:nvPr/>
        </p:nvPicPr>
        <p:blipFill>
          <a:blip r:embed="rId3"/>
          <a:stretch>
            <a:fillRect/>
          </a:stretch>
        </p:blipFill>
        <p:spPr>
          <a:xfrm>
            <a:off x="1582111" y="1570763"/>
            <a:ext cx="7260879" cy="2761665"/>
          </a:xfrm>
          <a:prstGeom prst="rect">
            <a:avLst/>
          </a:prstGeom>
        </p:spPr>
      </p:pic>
    </p:spTree>
    <p:extLst>
      <p:ext uri="{BB962C8B-B14F-4D97-AF65-F5344CB8AC3E}">
        <p14:creationId xmlns:p14="http://schemas.microsoft.com/office/powerpoint/2010/main" val="206728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85000" lnSpcReduction="20000"/>
          </a:bodyPr>
          <a:lstStyle/>
          <a:p>
            <a:r>
              <a:rPr lang="en-US" dirty="0"/>
              <a:t>Units- </a:t>
            </a:r>
            <a:r>
              <a:rPr lang="en-US" dirty="0" smtClean="0"/>
              <a:t>units </a:t>
            </a:r>
            <a:r>
              <a:rPr lang="en-US" dirty="0"/>
              <a:t>in which the results are expressed for this test that will display with reference result ranges for lab tests </a:t>
            </a:r>
            <a:r>
              <a:rPr lang="en-US" dirty="0" smtClean="0"/>
              <a:t>only </a:t>
            </a:r>
            <a:endParaRPr lang="en-US" dirty="0"/>
          </a:p>
          <a:p>
            <a:r>
              <a:rPr lang="en-US" dirty="0"/>
              <a:t>Draw Units- </a:t>
            </a:r>
            <a:r>
              <a:rPr lang="en-US" dirty="0" smtClean="0"/>
              <a:t>unit designation</a:t>
            </a:r>
            <a:endParaRPr lang="en-US" dirty="0"/>
          </a:p>
          <a:p>
            <a:r>
              <a:rPr lang="en-US" dirty="0"/>
              <a:t>Volume- </a:t>
            </a:r>
            <a:r>
              <a:rPr lang="en-US" dirty="0" smtClean="0"/>
              <a:t>minimum </a:t>
            </a:r>
            <a:r>
              <a:rPr lang="en-US" dirty="0"/>
              <a:t>volume of samples accepted by the department/workstation where testing is </a:t>
            </a:r>
            <a:r>
              <a:rPr lang="en-US" dirty="0" smtClean="0"/>
              <a:t>performed</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333086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a:bodyPr>
          <a:lstStyle/>
          <a:p>
            <a:r>
              <a:rPr lang="en-US" dirty="0"/>
              <a:t>Add-up Volume- </a:t>
            </a:r>
            <a:r>
              <a:rPr lang="en-US" dirty="0" smtClean="0"/>
              <a:t>minimum </a:t>
            </a:r>
            <a:r>
              <a:rPr lang="en-US" dirty="0"/>
              <a:t>volume used to set up and perform this </a:t>
            </a:r>
            <a:r>
              <a:rPr lang="en-US" dirty="0" smtClean="0"/>
              <a:t>test</a:t>
            </a:r>
            <a:endParaRPr lang="en-US" dirty="0"/>
          </a:p>
          <a:p>
            <a:r>
              <a:rPr lang="en-US" dirty="0" smtClean="0"/>
              <a:t>Keypad </a:t>
            </a:r>
            <a:r>
              <a:rPr lang="en-US" dirty="0"/>
              <a:t>Help- </a:t>
            </a:r>
            <a:r>
              <a:rPr lang="en-US" dirty="0" smtClean="0"/>
              <a:t>keypad </a:t>
            </a:r>
            <a:r>
              <a:rPr lang="en-US" dirty="0"/>
              <a:t>code which can be used for manual resulting </a:t>
            </a:r>
            <a:r>
              <a:rPr lang="en-US" dirty="0" smtClean="0"/>
              <a:t>purposes</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295014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77500" lnSpcReduction="20000"/>
          </a:bodyPr>
          <a:lstStyle/>
          <a:p>
            <a:r>
              <a:rPr lang="en-US" dirty="0" smtClean="0"/>
              <a:t>Metric Rule- </a:t>
            </a:r>
            <a:r>
              <a:rPr lang="en-US" dirty="0"/>
              <a:t>This parameter determines the type of rounding rule that will be </a:t>
            </a:r>
            <a:r>
              <a:rPr lang="en-US" dirty="0" smtClean="0"/>
              <a:t>used</a:t>
            </a:r>
            <a:endParaRPr lang="en-US" dirty="0"/>
          </a:p>
          <a:p>
            <a:r>
              <a:rPr lang="en-US" dirty="0"/>
              <a:t>If this check box is selected, the Metric Rule is applied. This rule specifies </a:t>
            </a:r>
            <a:r>
              <a:rPr lang="en-US" dirty="0" smtClean="0"/>
              <a:t>that values </a:t>
            </a:r>
            <a:r>
              <a:rPr lang="en-US" dirty="0"/>
              <a:t>of 4 or less are rounded down and values of 6 or more are rounded </a:t>
            </a:r>
            <a:r>
              <a:rPr lang="en-US" dirty="0" smtClean="0"/>
              <a:t>up</a:t>
            </a:r>
          </a:p>
          <a:p>
            <a:r>
              <a:rPr lang="en-US" dirty="0" smtClean="0"/>
              <a:t>If not checked</a:t>
            </a:r>
            <a:r>
              <a:rPr lang="en-US" dirty="0"/>
              <a:t>, values of 5 or more are rounded up and values of 4 or less are </a:t>
            </a:r>
            <a:r>
              <a:rPr lang="en-US" dirty="0" smtClean="0"/>
              <a:t>rounded down</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51081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77500" lnSpcReduction="20000"/>
          </a:bodyPr>
          <a:lstStyle/>
          <a:p>
            <a:r>
              <a:rPr lang="en-US" dirty="0" smtClean="0"/>
              <a:t>Time between orders (hours)- minimum </a:t>
            </a:r>
            <a:r>
              <a:rPr lang="en-US" dirty="0"/>
              <a:t>number of hours to wait before ordering this test again for </a:t>
            </a:r>
            <a:r>
              <a:rPr lang="en-US" dirty="0" smtClean="0"/>
              <a:t>the same </a:t>
            </a:r>
            <a:r>
              <a:rPr lang="en-US" dirty="0"/>
              <a:t>patient, either from the HIS or the LIS system</a:t>
            </a:r>
            <a:r>
              <a:rPr lang="en-US" dirty="0" smtClean="0"/>
              <a:t>.</a:t>
            </a:r>
          </a:p>
          <a:p>
            <a:r>
              <a:rPr lang="en-US" dirty="0" smtClean="0"/>
              <a:t>OE Category- one </a:t>
            </a:r>
            <a:r>
              <a:rPr lang="en-US" dirty="0"/>
              <a:t>alphanumeric character to denote an Order Entry category for test(s</a:t>
            </a:r>
            <a:r>
              <a:rPr lang="en-US" dirty="0" smtClean="0"/>
              <a:t>). Any </a:t>
            </a:r>
            <a:r>
              <a:rPr lang="en-US" dirty="0"/>
              <a:t>tests in the same category cannot be ordered together (the tests are </a:t>
            </a:r>
            <a:r>
              <a:rPr lang="en-US" dirty="0" smtClean="0"/>
              <a:t>mutually exclusive</a:t>
            </a:r>
            <a:r>
              <a:rPr lang="en-US" dirty="0"/>
              <a:t>).</a:t>
            </a:r>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384417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a:bodyPr>
          <a:lstStyle/>
          <a:p>
            <a:r>
              <a:rPr lang="en-US" dirty="0" smtClean="0"/>
              <a:t>Turnaround Time- positive </a:t>
            </a:r>
            <a:r>
              <a:rPr lang="en-US" dirty="0"/>
              <a:t>numeric value in appropriate field to denote hours. A number that </a:t>
            </a:r>
            <a:r>
              <a:rPr lang="en-US" dirty="0" smtClean="0"/>
              <a:t>is preceded </a:t>
            </a:r>
            <a:r>
              <a:rPr lang="en-US" dirty="0"/>
              <a:t>by a minus sign (-) is read by the program as minutes.</a:t>
            </a:r>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2086532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449370"/>
            <a:ext cx="7441273" cy="3322622"/>
          </a:xfrm>
        </p:spPr>
        <p:txBody>
          <a:bodyPr>
            <a:normAutofit fontScale="77500" lnSpcReduction="20000"/>
          </a:bodyPr>
          <a:lstStyle/>
          <a:p>
            <a:r>
              <a:rPr lang="en-US" dirty="0" smtClean="0"/>
              <a:t>Delta- </a:t>
            </a:r>
            <a:r>
              <a:rPr lang="en-US" dirty="0"/>
              <a:t>Delta is the difference (deviation) between the current numeric result and the </a:t>
            </a:r>
            <a:r>
              <a:rPr lang="en-US" dirty="0" smtClean="0"/>
              <a:t>last result </a:t>
            </a:r>
            <a:r>
              <a:rPr lang="en-US" dirty="0"/>
              <a:t>for the </a:t>
            </a:r>
            <a:r>
              <a:rPr lang="en-US" dirty="0" smtClean="0"/>
              <a:t>test. In </a:t>
            </a:r>
            <a:r>
              <a:rPr lang="en-US" dirty="0"/>
              <a:t>delta processing, </a:t>
            </a:r>
            <a:r>
              <a:rPr lang="en-US" dirty="0" smtClean="0"/>
              <a:t>the system </a:t>
            </a:r>
            <a:r>
              <a:rPr lang="en-US" dirty="0"/>
              <a:t>sees the current test result/value, finds the range in which the </a:t>
            </a:r>
            <a:r>
              <a:rPr lang="en-US" dirty="0" smtClean="0"/>
              <a:t>current result </a:t>
            </a:r>
            <a:r>
              <a:rPr lang="en-US" dirty="0"/>
              <a:t>lies, and pulls the delta rule that applies to this current range</a:t>
            </a:r>
            <a:r>
              <a:rPr lang="en-US" dirty="0" smtClean="0"/>
              <a:t>.</a:t>
            </a:r>
          </a:p>
          <a:p>
            <a:r>
              <a:rPr lang="en-US" dirty="0" smtClean="0"/>
              <a:t>Delta Time- number </a:t>
            </a:r>
            <a:r>
              <a:rPr lang="en-US" dirty="0"/>
              <a:t>of days the system should include when performing a </a:t>
            </a:r>
            <a:r>
              <a:rPr lang="en-US" dirty="0" smtClean="0"/>
              <a:t>delta check </a:t>
            </a:r>
            <a:r>
              <a:rPr lang="en-US" dirty="0"/>
              <a:t>on the current result. SoftLab searches across stays (</a:t>
            </a:r>
            <a:r>
              <a:rPr lang="en-US" dirty="0" smtClean="0"/>
              <a:t>hosparam dependent</a:t>
            </a:r>
            <a:r>
              <a:rPr lang="en-US" dirty="0"/>
              <a:t>).</a:t>
            </a:r>
          </a:p>
        </p:txBody>
      </p:sp>
      <p:pic>
        <p:nvPicPr>
          <p:cNvPr id="4" name="Picture 3"/>
          <p:cNvPicPr>
            <a:picLocks noChangeAspect="1"/>
          </p:cNvPicPr>
          <p:nvPr/>
        </p:nvPicPr>
        <p:blipFill>
          <a:blip r:embed="rId3"/>
          <a:stretch>
            <a:fillRect/>
          </a:stretch>
        </p:blipFill>
        <p:spPr>
          <a:xfrm>
            <a:off x="2835997" y="1674891"/>
            <a:ext cx="4586146" cy="1305376"/>
          </a:xfrm>
          <a:prstGeom prst="rect">
            <a:avLst/>
          </a:prstGeom>
        </p:spPr>
      </p:pic>
    </p:spTree>
    <p:extLst>
      <p:ext uri="{BB962C8B-B14F-4D97-AF65-F5344CB8AC3E}">
        <p14:creationId xmlns:p14="http://schemas.microsoft.com/office/powerpoint/2010/main" val="34662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956364"/>
            <a:ext cx="7441273" cy="2815628"/>
          </a:xfrm>
        </p:spPr>
        <p:txBody>
          <a:bodyPr>
            <a:normAutofit fontScale="77500" lnSpcReduction="20000"/>
          </a:bodyPr>
          <a:lstStyle/>
          <a:p>
            <a:pPr marL="0" indent="0">
              <a:buNone/>
            </a:pPr>
            <a:endParaRPr lang="en-US" dirty="0" smtClean="0"/>
          </a:p>
          <a:p>
            <a:r>
              <a:rPr lang="en-US" dirty="0" smtClean="0"/>
              <a:t>Testing Environment- </a:t>
            </a:r>
            <a:r>
              <a:rPr lang="en-US" dirty="0"/>
              <a:t>Indicate the physical, or </a:t>
            </a:r>
            <a:r>
              <a:rPr lang="en-US" dirty="0" smtClean="0"/>
              <a:t>virtual, places/workstations </a:t>
            </a:r>
            <a:r>
              <a:rPr lang="en-US" dirty="0"/>
              <a:t>that </a:t>
            </a:r>
            <a:r>
              <a:rPr lang="en-US" dirty="0" smtClean="0"/>
              <a:t>perform Testing </a:t>
            </a:r>
            <a:r>
              <a:rPr lang="en-US" dirty="0"/>
              <a:t>both </a:t>
            </a:r>
            <a:r>
              <a:rPr lang="en-US" dirty="0" smtClean="0"/>
              <a:t>for themselves</a:t>
            </a:r>
            <a:r>
              <a:rPr lang="en-US" dirty="0"/>
              <a:t>, and for any other sites that may send tests to that </a:t>
            </a:r>
            <a:r>
              <a:rPr lang="en-US" dirty="0" smtClean="0"/>
              <a:t>particular workstation </a:t>
            </a:r>
            <a:r>
              <a:rPr lang="en-US" dirty="0"/>
              <a:t>for testing</a:t>
            </a:r>
            <a:r>
              <a:rPr lang="en-US" dirty="0" smtClean="0"/>
              <a:t>.</a:t>
            </a:r>
          </a:p>
          <a:p>
            <a:r>
              <a:rPr lang="en-US" dirty="0" smtClean="0"/>
              <a:t>Active Workstation- </a:t>
            </a:r>
            <a:r>
              <a:rPr lang="en-US" dirty="0"/>
              <a:t>Checking/clearing this box allows you to activate/inactivate the </a:t>
            </a:r>
            <a:r>
              <a:rPr lang="en-US" dirty="0" smtClean="0"/>
              <a:t>workstation and </a:t>
            </a:r>
            <a:r>
              <a:rPr lang="en-US" dirty="0"/>
              <a:t>with its associated test</a:t>
            </a:r>
            <a:r>
              <a:rPr lang="en-US" dirty="0" smtClean="0"/>
              <a:t>.</a:t>
            </a:r>
            <a:endParaRPr lang="en-US" dirty="0"/>
          </a:p>
        </p:txBody>
      </p:sp>
      <p:pic>
        <p:nvPicPr>
          <p:cNvPr id="5" name="Picture 4"/>
          <p:cNvPicPr>
            <a:picLocks noChangeAspect="1"/>
          </p:cNvPicPr>
          <p:nvPr/>
        </p:nvPicPr>
        <p:blipFill>
          <a:blip r:embed="rId3"/>
          <a:stretch>
            <a:fillRect/>
          </a:stretch>
        </p:blipFill>
        <p:spPr>
          <a:xfrm>
            <a:off x="4664232" y="1570763"/>
            <a:ext cx="3780952" cy="2257143"/>
          </a:xfrm>
          <a:prstGeom prst="rect">
            <a:avLst/>
          </a:prstGeom>
        </p:spPr>
      </p:pic>
      <p:pic>
        <p:nvPicPr>
          <p:cNvPr id="6" name="Picture 5"/>
          <p:cNvPicPr>
            <a:picLocks noChangeAspect="1"/>
          </p:cNvPicPr>
          <p:nvPr/>
        </p:nvPicPr>
        <p:blipFill>
          <a:blip r:embed="rId4"/>
          <a:stretch>
            <a:fillRect/>
          </a:stretch>
        </p:blipFill>
        <p:spPr>
          <a:xfrm>
            <a:off x="1797080" y="1570763"/>
            <a:ext cx="2458049" cy="2255323"/>
          </a:xfrm>
          <a:prstGeom prst="rect">
            <a:avLst/>
          </a:prstGeom>
        </p:spPr>
      </p:pic>
    </p:spTree>
    <p:extLst>
      <p:ext uri="{BB962C8B-B14F-4D97-AF65-F5344CB8AC3E}">
        <p14:creationId xmlns:p14="http://schemas.microsoft.com/office/powerpoint/2010/main" val="30392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956364"/>
            <a:ext cx="7441273" cy="2815628"/>
          </a:xfrm>
        </p:spPr>
        <p:txBody>
          <a:bodyPr>
            <a:normAutofit lnSpcReduction="10000"/>
          </a:bodyPr>
          <a:lstStyle/>
          <a:p>
            <a:r>
              <a:rPr lang="en-US" dirty="0" smtClean="0"/>
              <a:t>Calculation- a formula. Calculations </a:t>
            </a:r>
            <a:r>
              <a:rPr lang="en-US" dirty="0"/>
              <a:t>can be entered in </a:t>
            </a:r>
            <a:r>
              <a:rPr lang="en-US" dirty="0" smtClean="0"/>
              <a:t>three places</a:t>
            </a:r>
            <a:r>
              <a:rPr lang="en-US" dirty="0"/>
              <a:t>: individual Test Setup </a:t>
            </a:r>
            <a:r>
              <a:rPr lang="en-US" dirty="0" smtClean="0"/>
              <a:t>file, Canned </a:t>
            </a:r>
            <a:r>
              <a:rPr lang="en-US" dirty="0"/>
              <a:t>Messages Setup file, and the </a:t>
            </a:r>
            <a:r>
              <a:rPr lang="en-US" dirty="0" smtClean="0"/>
              <a:t>RBS setup file</a:t>
            </a:r>
          </a:p>
          <a:p>
            <a:r>
              <a:rPr lang="en-US" dirty="0" smtClean="0"/>
              <a:t>Check Syntax- </a:t>
            </a:r>
            <a:r>
              <a:rPr lang="en-US" dirty="0"/>
              <a:t>Checks the calculation syntax.</a:t>
            </a:r>
          </a:p>
        </p:txBody>
      </p:sp>
      <p:pic>
        <p:nvPicPr>
          <p:cNvPr id="4" name="Picture 3"/>
          <p:cNvPicPr>
            <a:picLocks noChangeAspect="1"/>
          </p:cNvPicPr>
          <p:nvPr/>
        </p:nvPicPr>
        <p:blipFill>
          <a:blip r:embed="rId3"/>
          <a:stretch>
            <a:fillRect/>
          </a:stretch>
        </p:blipFill>
        <p:spPr>
          <a:xfrm>
            <a:off x="1391619" y="1570763"/>
            <a:ext cx="7752381" cy="895238"/>
          </a:xfrm>
          <a:prstGeom prst="rect">
            <a:avLst/>
          </a:prstGeom>
        </p:spPr>
      </p:pic>
      <p:pic>
        <p:nvPicPr>
          <p:cNvPr id="7" name="Picture 6"/>
          <p:cNvPicPr>
            <a:picLocks noChangeAspect="1"/>
          </p:cNvPicPr>
          <p:nvPr/>
        </p:nvPicPr>
        <p:blipFill>
          <a:blip r:embed="rId4"/>
          <a:stretch>
            <a:fillRect/>
          </a:stretch>
        </p:blipFill>
        <p:spPr>
          <a:xfrm>
            <a:off x="1856386" y="2466001"/>
            <a:ext cx="6580952" cy="1428571"/>
          </a:xfrm>
          <a:prstGeom prst="rect">
            <a:avLst/>
          </a:prstGeom>
        </p:spPr>
      </p:pic>
    </p:spTree>
    <p:extLst>
      <p:ext uri="{BB962C8B-B14F-4D97-AF65-F5344CB8AC3E}">
        <p14:creationId xmlns:p14="http://schemas.microsoft.com/office/powerpoint/2010/main" val="3168921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480560"/>
            <a:ext cx="6835140" cy="2011927"/>
          </a:xfrm>
        </p:spPr>
        <p:txBody>
          <a:bodyPr>
            <a:normAutofit/>
          </a:bodyPr>
          <a:lstStyle/>
          <a:p>
            <a:r>
              <a:rPr lang="en-US" dirty="0"/>
              <a:t>Flag 1- Allows species/sex/age consideration and permits the use of expiration dates at later </a:t>
            </a:r>
            <a:r>
              <a:rPr lang="en-US" dirty="0" smtClean="0"/>
              <a:t>dates</a:t>
            </a:r>
            <a:endParaRPr lang="en-US" dirty="0"/>
          </a:p>
        </p:txBody>
      </p:sp>
      <p:pic>
        <p:nvPicPr>
          <p:cNvPr id="13" name="Content Placeholder 3"/>
          <p:cNvPicPr>
            <a:picLocks noChangeAspect="1"/>
          </p:cNvPicPr>
          <p:nvPr/>
        </p:nvPicPr>
        <p:blipFill>
          <a:blip r:embed="rId2"/>
          <a:stretch>
            <a:fillRect/>
          </a:stretch>
        </p:blipFill>
        <p:spPr>
          <a:xfrm>
            <a:off x="1818004" y="1685063"/>
            <a:ext cx="6297295" cy="2439948"/>
          </a:xfrm>
          <a:prstGeom prst="rect">
            <a:avLst/>
          </a:prstGeom>
        </p:spPr>
      </p:pic>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Lancaster General Health/Penn Medicine</a:t>
            </a:r>
          </a:p>
        </p:txBody>
      </p:sp>
      <p:sp>
        <p:nvSpPr>
          <p:cNvPr id="6" name="Content Placeholder 5"/>
          <p:cNvSpPr>
            <a:spLocks noGrp="1"/>
          </p:cNvSpPr>
          <p:nvPr>
            <p:ph sz="half" idx="2"/>
          </p:nvPr>
        </p:nvSpPr>
        <p:spPr>
          <a:xfrm>
            <a:off x="4809844" y="1667435"/>
            <a:ext cx="4248095" cy="4509528"/>
          </a:xfrm>
        </p:spPr>
        <p:txBody>
          <a:bodyPr>
            <a:normAutofit/>
          </a:bodyPr>
          <a:lstStyle/>
          <a:p>
            <a:r>
              <a:rPr lang="en-US" sz="2400" dirty="0" smtClean="0"/>
              <a:t>BEDS: 689</a:t>
            </a:r>
            <a:endParaRPr lang="en-US" sz="2400" dirty="0"/>
          </a:p>
          <a:p>
            <a:r>
              <a:rPr lang="en-US" sz="2400" dirty="0" smtClean="0"/>
              <a:t>Inpatient Discharges: 35,282</a:t>
            </a:r>
            <a:endParaRPr lang="en-US" sz="2400" dirty="0"/>
          </a:p>
          <a:p>
            <a:r>
              <a:rPr lang="en-US" sz="2400" dirty="0" smtClean="0"/>
              <a:t>EMERGENCY Visits: 116,500</a:t>
            </a:r>
            <a:endParaRPr lang="en-US" sz="2400" dirty="0"/>
          </a:p>
          <a:p>
            <a:r>
              <a:rPr lang="en-US" sz="2400" dirty="0" smtClean="0"/>
              <a:t>Ambulatory Visits: </a:t>
            </a:r>
            <a:r>
              <a:rPr lang="en-US" sz="2400" dirty="0"/>
              <a:t>989,000 </a:t>
            </a:r>
          </a:p>
          <a:p>
            <a:r>
              <a:rPr lang="en-US" sz="2400" dirty="0" smtClean="0"/>
              <a:t>Employees:  MORE THAN 7,600</a:t>
            </a:r>
            <a:endParaRPr lang="en-US" sz="2400" dirty="0"/>
          </a:p>
          <a:p>
            <a:r>
              <a:rPr lang="en-US" sz="2400" dirty="0" smtClean="0"/>
              <a:t>Physicians: MORE THAN 900</a:t>
            </a:r>
            <a:endParaRPr lang="en-US" sz="2400" dirty="0"/>
          </a:p>
        </p:txBody>
      </p:sp>
      <p:pic>
        <p:nvPicPr>
          <p:cNvPr id="7" name="Content Placeholder 3"/>
          <p:cNvPicPr>
            <a:picLocks noGrp="1" noChangeAspect="1"/>
          </p:cNvPicPr>
          <p:nvPr>
            <p:ph sz="half" idx="1"/>
          </p:nvPr>
        </p:nvPicPr>
        <p:blipFill>
          <a:blip r:embed="rId3"/>
          <a:stretch>
            <a:fillRect/>
          </a:stretch>
        </p:blipFill>
        <p:spPr>
          <a:xfrm>
            <a:off x="1156922" y="1570763"/>
            <a:ext cx="3886200" cy="1029553"/>
          </a:xfrm>
          <a:prstGeom prst="rect">
            <a:avLst/>
          </a:prstGeom>
        </p:spPr>
      </p:pic>
      <p:pic>
        <p:nvPicPr>
          <p:cNvPr id="9" name="Picture 8" descr="GD5M7032.jpg"/>
          <p:cNvPicPr>
            <a:picLocks noChangeAspect="1"/>
          </p:cNvPicPr>
          <p:nvPr/>
        </p:nvPicPr>
        <p:blipFill>
          <a:blip r:embed="rId4"/>
          <a:srcRect r="10528" b="23426"/>
          <a:stretch>
            <a:fillRect/>
          </a:stretch>
        </p:blipFill>
        <p:spPr>
          <a:xfrm>
            <a:off x="1390200" y="2497446"/>
            <a:ext cx="3419644" cy="1527650"/>
          </a:xfrm>
          <a:prstGeom prst="rect">
            <a:avLst/>
          </a:prstGeom>
        </p:spPr>
      </p:pic>
      <p:pic>
        <p:nvPicPr>
          <p:cNvPr id="10" name="Picture 2" descr="stage 7"/>
          <p:cNvPicPr>
            <a:picLocks noChangeAspect="1" noChangeArrowheads="1"/>
          </p:cNvPicPr>
          <p:nvPr/>
        </p:nvPicPr>
        <p:blipFill rotWithShape="1">
          <a:blip r:embed="rId5">
            <a:extLst>
              <a:ext uri="{28A0092B-C50C-407E-A947-70E740481C1C}">
                <a14:useLocalDpi xmlns:a14="http://schemas.microsoft.com/office/drawing/2010/main" val="0"/>
              </a:ext>
            </a:extLst>
          </a:blip>
          <a:srcRect t="20000" b="17719"/>
          <a:stretch/>
        </p:blipFill>
        <p:spPr bwMode="auto">
          <a:xfrm>
            <a:off x="1621422" y="4126762"/>
            <a:ext cx="2379078" cy="772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Magnet Recognition Logo CMYK.tif"/>
          <p:cNvPicPr>
            <a:picLocks noChangeAspect="1"/>
          </p:cNvPicPr>
          <p:nvPr/>
        </p:nvPicPr>
        <p:blipFill>
          <a:blip r:embed="rId6"/>
          <a:stretch>
            <a:fillRect/>
          </a:stretch>
        </p:blipFill>
        <p:spPr>
          <a:xfrm>
            <a:off x="6805180" y="294374"/>
            <a:ext cx="1755818" cy="1467452"/>
          </a:xfrm>
          <a:prstGeom prst="rect">
            <a:avLst/>
          </a:prstGeom>
        </p:spPr>
      </p:pic>
      <p:pic>
        <p:nvPicPr>
          <p:cNvPr id="12" name="Picture 4" descr="https://encrypted-tbn1.gstatic.com/images?q=tbn:ANd9GcQPBAfKAKwWg3KoWMnflSzwdSRAfYLlbO_8lUkUpN0O0yJo_9s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4393" y="5037900"/>
            <a:ext cx="1885451" cy="123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Awards\US News - Best Hospitals\Best Hospitals - 2015\Best Hospitals logos\national_3spe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6922" y="4670519"/>
            <a:ext cx="2240289" cy="2187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526280"/>
            <a:ext cx="6835140" cy="1966207"/>
          </a:xfrm>
        </p:spPr>
        <p:txBody>
          <a:bodyPr>
            <a:normAutofit fontScale="92500" lnSpcReduction="20000"/>
          </a:bodyPr>
          <a:lstStyle/>
          <a:p>
            <a:r>
              <a:rPr lang="en-US" dirty="0"/>
              <a:t>Flag 5- </a:t>
            </a:r>
            <a:r>
              <a:rPr lang="en-US" dirty="0" smtClean="0"/>
              <a:t>allows </a:t>
            </a:r>
            <a:r>
              <a:rPr lang="en-US" dirty="0"/>
              <a:t>individual test </a:t>
            </a:r>
            <a:r>
              <a:rPr lang="en-US" dirty="0" smtClean="0"/>
              <a:t>to </a:t>
            </a:r>
            <a:r>
              <a:rPr lang="en-US" dirty="0"/>
              <a:t>be ordered </a:t>
            </a:r>
            <a:r>
              <a:rPr lang="en-US" dirty="0" smtClean="0"/>
              <a:t>with </a:t>
            </a:r>
            <a:r>
              <a:rPr lang="en-US" dirty="0"/>
              <a:t>stat </a:t>
            </a:r>
            <a:r>
              <a:rPr lang="en-US" dirty="0" smtClean="0"/>
              <a:t>priority</a:t>
            </a:r>
          </a:p>
          <a:p>
            <a:r>
              <a:rPr lang="en-US" dirty="0" smtClean="0"/>
              <a:t>Flag 14- last level for phlebotomy, enables only the group test to print rather than all individual components</a:t>
            </a:r>
            <a:endParaRPr lang="en-US" dirty="0"/>
          </a:p>
        </p:txBody>
      </p:sp>
      <p:pic>
        <p:nvPicPr>
          <p:cNvPr id="2" name="Picture 1"/>
          <p:cNvPicPr>
            <a:picLocks noChangeAspect="1"/>
          </p:cNvPicPr>
          <p:nvPr/>
        </p:nvPicPr>
        <p:blipFill>
          <a:blip r:embed="rId3"/>
          <a:stretch>
            <a:fillRect/>
          </a:stretch>
        </p:blipFill>
        <p:spPr>
          <a:xfrm>
            <a:off x="1802848" y="1710521"/>
            <a:ext cx="5375717" cy="2104830"/>
          </a:xfrm>
          <a:prstGeom prst="rect">
            <a:avLst/>
          </a:prstGeom>
        </p:spPr>
      </p:pic>
    </p:spTree>
    <p:extLst>
      <p:ext uri="{BB962C8B-B14F-4D97-AF65-F5344CB8AC3E}">
        <p14:creationId xmlns:p14="http://schemas.microsoft.com/office/powerpoint/2010/main" val="476038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526280"/>
            <a:ext cx="6835140" cy="1966207"/>
          </a:xfrm>
        </p:spPr>
        <p:txBody>
          <a:bodyPr>
            <a:normAutofit fontScale="92500" lnSpcReduction="20000"/>
          </a:bodyPr>
          <a:lstStyle/>
          <a:p>
            <a:r>
              <a:rPr lang="en-US" dirty="0"/>
              <a:t>Flag 9- Must be selected to be available at Order Entry (for viewing, selecting, and ordering). If cleared, the test is not available at Order Entry, but can still be </a:t>
            </a:r>
            <a:r>
              <a:rPr lang="en-US" dirty="0" smtClean="0"/>
              <a:t>reflexed</a:t>
            </a:r>
            <a:endParaRPr lang="en-US" dirty="0"/>
          </a:p>
        </p:txBody>
      </p:sp>
      <p:pic>
        <p:nvPicPr>
          <p:cNvPr id="4" name="Content Placeholder 3"/>
          <p:cNvPicPr>
            <a:picLocks noGrp="1" noChangeAspect="1"/>
          </p:cNvPicPr>
          <p:nvPr>
            <p:ph sz="half" idx="1"/>
          </p:nvPr>
        </p:nvPicPr>
        <p:blipFill>
          <a:blip r:embed="rId3"/>
          <a:stretch>
            <a:fillRect/>
          </a:stretch>
        </p:blipFill>
        <p:spPr>
          <a:xfrm>
            <a:off x="1875154" y="1696493"/>
            <a:ext cx="6297295" cy="2439948"/>
          </a:xfrm>
          <a:prstGeom prst="rect">
            <a:avLst/>
          </a:prstGeom>
        </p:spPr>
      </p:pic>
    </p:spTree>
    <p:extLst>
      <p:ext uri="{BB962C8B-B14F-4D97-AF65-F5344CB8AC3E}">
        <p14:creationId xmlns:p14="http://schemas.microsoft.com/office/powerpoint/2010/main" val="428101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a:bodyPr>
          <a:lstStyle/>
          <a:p>
            <a:r>
              <a:rPr lang="en-US" dirty="0"/>
              <a:t>Prefix- Select a code to describe the test result </a:t>
            </a:r>
            <a:r>
              <a:rPr lang="en-US" dirty="0" smtClean="0"/>
              <a:t>range </a:t>
            </a:r>
          </a:p>
          <a:p>
            <a:r>
              <a:rPr lang="en-US" dirty="0" err="1" smtClean="0"/>
              <a:t>Abn</a:t>
            </a:r>
            <a:r>
              <a:rPr lang="en-US" dirty="0"/>
              <a:t>?- Select a character to define when the AB flag is generated and </a:t>
            </a:r>
            <a:r>
              <a:rPr lang="en-US" dirty="0" smtClean="0"/>
              <a:t>printed</a:t>
            </a:r>
          </a:p>
          <a:p>
            <a:r>
              <a:rPr lang="en-US" dirty="0" err="1" smtClean="0"/>
              <a:t>Nval</a:t>
            </a:r>
            <a:r>
              <a:rPr lang="en-US" dirty="0"/>
              <a:t>- Enter a numeric value for each alpha value. Used when calculating the delta </a:t>
            </a:r>
            <a:r>
              <a:rPr lang="en-US" dirty="0" smtClean="0"/>
              <a:t>check </a:t>
            </a:r>
            <a:endParaRPr lang="en-US" dirty="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679591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a:bodyPr>
          <a:lstStyle/>
          <a:p>
            <a:r>
              <a:rPr lang="en-US" dirty="0"/>
              <a:t>Value- Define using one of the following: </a:t>
            </a:r>
            <a:endParaRPr lang="en-US" dirty="0" smtClean="0"/>
          </a:p>
          <a:p>
            <a:pPr lvl="1"/>
            <a:r>
              <a:rPr lang="en-US" dirty="0" smtClean="0"/>
              <a:t>&lt; </a:t>
            </a:r>
            <a:r>
              <a:rPr lang="en-US" dirty="0"/>
              <a:t>- Upper numeric result value </a:t>
            </a:r>
            <a:endParaRPr lang="en-US" dirty="0" smtClean="0"/>
          </a:p>
          <a:p>
            <a:pPr lvl="1"/>
            <a:r>
              <a:rPr lang="en-US" dirty="0" smtClean="0"/>
              <a:t>[</a:t>
            </a:r>
            <a:r>
              <a:rPr lang="en-US" dirty="0"/>
              <a:t> - Value to which less than or equal to applies </a:t>
            </a:r>
            <a:endParaRPr lang="en-US" dirty="0" smtClean="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116826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fontScale="77500" lnSpcReduction="20000"/>
          </a:bodyPr>
          <a:lstStyle/>
          <a:p>
            <a:r>
              <a:rPr lang="en-US" dirty="0"/>
              <a:t>Reflex- Enter a code to define the Individual or Group test to be ordered automatically when the test result meets the criteria </a:t>
            </a:r>
            <a:r>
              <a:rPr lang="en-US" dirty="0" smtClean="0"/>
              <a:t>defined </a:t>
            </a:r>
          </a:p>
          <a:p>
            <a:r>
              <a:rPr lang="en-US" dirty="0"/>
              <a:t>Sex- Select the sex to which these values </a:t>
            </a:r>
            <a:r>
              <a:rPr lang="en-US" dirty="0" smtClean="0"/>
              <a:t>apply</a:t>
            </a:r>
          </a:p>
          <a:p>
            <a:r>
              <a:rPr lang="en-US" dirty="0"/>
              <a:t>Age Range- Enter the age range for the patient to which these values </a:t>
            </a:r>
            <a:r>
              <a:rPr lang="en-US" dirty="0" smtClean="0"/>
              <a:t>apply</a:t>
            </a:r>
          </a:p>
          <a:p>
            <a:r>
              <a:rPr lang="en-US" dirty="0"/>
              <a:t>Clinic- Enter a clinic code to reflex designated tests only when the order originates from this </a:t>
            </a:r>
            <a:r>
              <a:rPr lang="en-US" dirty="0" smtClean="0"/>
              <a:t>clinic</a:t>
            </a:r>
            <a:endParaRPr lang="en-US" dirty="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2288356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Miscellaneous</a:t>
            </a:r>
            <a:endParaRPr lang="en-US" dirty="0"/>
          </a:p>
        </p:txBody>
      </p:sp>
      <p:sp>
        <p:nvSpPr>
          <p:cNvPr id="10" name="Content Placeholder 9"/>
          <p:cNvSpPr>
            <a:spLocks noGrp="1"/>
          </p:cNvSpPr>
          <p:nvPr>
            <p:ph sz="half" idx="2"/>
          </p:nvPr>
        </p:nvSpPr>
        <p:spPr>
          <a:xfrm>
            <a:off x="1691640" y="5566410"/>
            <a:ext cx="6835140" cy="926077"/>
          </a:xfrm>
        </p:spPr>
        <p:txBody>
          <a:bodyPr>
            <a:normAutofit fontScale="85000" lnSpcReduction="20000"/>
          </a:bodyPr>
          <a:lstStyle/>
          <a:p>
            <a:r>
              <a:rPr lang="en-US" dirty="0"/>
              <a:t>Test Comment- Displays all T canned messages. All other fields display only R canned </a:t>
            </a:r>
            <a:r>
              <a:rPr lang="en-US" dirty="0" smtClean="0"/>
              <a:t>messages</a:t>
            </a:r>
            <a:endParaRPr lang="en-US" dirty="0"/>
          </a:p>
        </p:txBody>
      </p:sp>
      <p:pic>
        <p:nvPicPr>
          <p:cNvPr id="4" name="Content Placeholder 3"/>
          <p:cNvPicPr>
            <a:picLocks noGrp="1" noChangeAspect="1"/>
          </p:cNvPicPr>
          <p:nvPr>
            <p:ph sz="half" idx="1"/>
          </p:nvPr>
        </p:nvPicPr>
        <p:blipFill>
          <a:blip r:embed="rId3"/>
          <a:stretch>
            <a:fillRect/>
          </a:stretch>
        </p:blipFill>
        <p:spPr>
          <a:xfrm>
            <a:off x="1691640" y="1570763"/>
            <a:ext cx="6731635" cy="3812606"/>
          </a:xfrm>
          <a:prstGeom prst="rect">
            <a:avLst/>
          </a:prstGeom>
        </p:spPr>
      </p:pic>
    </p:spTree>
    <p:extLst>
      <p:ext uri="{BB962C8B-B14F-4D97-AF65-F5344CB8AC3E}">
        <p14:creationId xmlns:p14="http://schemas.microsoft.com/office/powerpoint/2010/main" val="281537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Billing</a:t>
            </a:r>
            <a:endParaRPr lang="en-US" dirty="0"/>
          </a:p>
        </p:txBody>
      </p:sp>
      <p:sp>
        <p:nvSpPr>
          <p:cNvPr id="10" name="Content Placeholder 9"/>
          <p:cNvSpPr>
            <a:spLocks noGrp="1"/>
          </p:cNvSpPr>
          <p:nvPr>
            <p:ph sz="half" idx="2"/>
          </p:nvPr>
        </p:nvSpPr>
        <p:spPr>
          <a:xfrm>
            <a:off x="1691640" y="5566410"/>
            <a:ext cx="6835140" cy="926077"/>
          </a:xfrm>
        </p:spPr>
        <p:txBody>
          <a:bodyPr>
            <a:normAutofit fontScale="62500" lnSpcReduction="20000"/>
          </a:bodyPr>
          <a:lstStyle/>
          <a:p>
            <a:r>
              <a:rPr lang="en-US" dirty="0" smtClean="0"/>
              <a:t>billing </a:t>
            </a:r>
            <a:r>
              <a:rPr lang="en-US" dirty="0"/>
              <a:t>information for the individual test to be used in the LIS billing report/file. Enter billing code information as applicable for each patient </a:t>
            </a:r>
            <a:r>
              <a:rPr lang="en-US" dirty="0" smtClean="0"/>
              <a:t>type </a:t>
            </a:r>
            <a:endParaRPr lang="en-US" dirty="0"/>
          </a:p>
        </p:txBody>
      </p:sp>
      <p:pic>
        <p:nvPicPr>
          <p:cNvPr id="5" name="Content Placeholder 4"/>
          <p:cNvPicPr>
            <a:picLocks noGrp="1" noChangeAspect="1"/>
          </p:cNvPicPr>
          <p:nvPr>
            <p:ph sz="half" idx="1"/>
          </p:nvPr>
        </p:nvPicPr>
        <p:blipFill>
          <a:blip r:embed="rId3"/>
          <a:stretch>
            <a:fillRect/>
          </a:stretch>
        </p:blipFill>
        <p:spPr>
          <a:xfrm>
            <a:off x="1675955" y="1490005"/>
            <a:ext cx="6866509" cy="3843865"/>
          </a:xfrm>
          <a:prstGeom prst="rect">
            <a:avLst/>
          </a:prstGeom>
        </p:spPr>
      </p:pic>
    </p:spTree>
    <p:extLst>
      <p:ext uri="{BB962C8B-B14F-4D97-AF65-F5344CB8AC3E}">
        <p14:creationId xmlns:p14="http://schemas.microsoft.com/office/powerpoint/2010/main" val="168301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3090672"/>
          </a:xfrm>
        </p:spPr>
        <p:txBody>
          <a:bodyPr>
            <a:normAutofit fontScale="77500" lnSpcReduction="20000"/>
          </a:bodyPr>
          <a:lstStyle/>
          <a:p>
            <a:r>
              <a:rPr lang="en-US" dirty="0" smtClean="0"/>
              <a:t>Species- </a:t>
            </a:r>
            <a:r>
              <a:rPr lang="en-US" dirty="0"/>
              <a:t>Select the patient’s species. </a:t>
            </a:r>
            <a:endParaRPr lang="en-US" dirty="0" smtClean="0"/>
          </a:p>
          <a:p>
            <a:r>
              <a:rPr lang="en-US" dirty="0" smtClean="0"/>
              <a:t>PT- Select the patient’s type</a:t>
            </a:r>
          </a:p>
          <a:p>
            <a:r>
              <a:rPr lang="en-US" dirty="0" smtClean="0"/>
              <a:t>Sex- Select the Patient’s gender</a:t>
            </a:r>
          </a:p>
          <a:p>
            <a:r>
              <a:rPr lang="en-US" dirty="0"/>
              <a:t>Clinic- </a:t>
            </a:r>
            <a:r>
              <a:rPr lang="en-US" dirty="0" smtClean="0"/>
              <a:t>clinic </a:t>
            </a:r>
            <a:r>
              <a:rPr lang="en-US" dirty="0"/>
              <a:t>ID code or the code from the field used for grouping clinics (Area, Facility, Group, or Depot</a:t>
            </a:r>
            <a:r>
              <a:rPr lang="en-US" dirty="0" smtClean="0"/>
              <a:t>). </a:t>
            </a:r>
          </a:p>
          <a:p>
            <a:r>
              <a:rPr lang="en-US" dirty="0" smtClean="0"/>
              <a:t>Age Unit- age unit… day, week, month, year</a:t>
            </a:r>
          </a:p>
          <a:p>
            <a:r>
              <a:rPr lang="en-US" dirty="0" smtClean="0"/>
              <a:t>Age- </a:t>
            </a:r>
            <a:r>
              <a:rPr lang="en-US" dirty="0"/>
              <a:t>Age- </a:t>
            </a:r>
            <a:r>
              <a:rPr lang="en-US" dirty="0" smtClean="0"/>
              <a:t>number </a:t>
            </a:r>
            <a:r>
              <a:rPr lang="en-US" dirty="0"/>
              <a:t>corresponding to the patient’s </a:t>
            </a:r>
            <a:r>
              <a:rPr lang="en-US" dirty="0" smtClean="0"/>
              <a:t>age</a:t>
            </a:r>
          </a:p>
          <a:p>
            <a:endParaRPr lang="en-US" dirty="0"/>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4062219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fontScale="85000" lnSpcReduction="20000"/>
          </a:bodyPr>
          <a:lstStyle/>
          <a:p>
            <a:r>
              <a:rPr lang="en-US" dirty="0" smtClean="0"/>
              <a:t>Panic </a:t>
            </a:r>
            <a:r>
              <a:rPr lang="en-US" dirty="0"/>
              <a:t>L- </a:t>
            </a:r>
            <a:r>
              <a:rPr lang="en-US" dirty="0" smtClean="0"/>
              <a:t>low </a:t>
            </a:r>
            <a:r>
              <a:rPr lang="en-US" dirty="0"/>
              <a:t>panic value. Set to –1 if normal low is </a:t>
            </a:r>
            <a:r>
              <a:rPr lang="en-US" dirty="0" smtClean="0"/>
              <a:t>0</a:t>
            </a:r>
          </a:p>
          <a:p>
            <a:r>
              <a:rPr lang="en-US" dirty="0" smtClean="0"/>
              <a:t>Panic H- high </a:t>
            </a:r>
            <a:r>
              <a:rPr lang="en-US" dirty="0"/>
              <a:t>panic </a:t>
            </a:r>
            <a:r>
              <a:rPr lang="en-US" dirty="0" smtClean="0"/>
              <a:t>value</a:t>
            </a:r>
          </a:p>
          <a:p>
            <a:r>
              <a:rPr lang="en-US" dirty="0" smtClean="0"/>
              <a:t>Normal L- low </a:t>
            </a:r>
            <a:r>
              <a:rPr lang="en-US" dirty="0"/>
              <a:t>normal value. If the normal low value is 0, then the panic low and absurd low should contain a value of –1 (this will keep a 0 result from flagging as absurd or panic low</a:t>
            </a:r>
            <a:r>
              <a:rPr lang="en-US" dirty="0" smtClean="0"/>
              <a:t>)</a:t>
            </a:r>
            <a:endParaRPr lang="en-US" dirty="0"/>
          </a:p>
          <a:p>
            <a:r>
              <a:rPr lang="en-US" dirty="0" smtClean="0"/>
              <a:t>Normal H- high </a:t>
            </a:r>
            <a:r>
              <a:rPr lang="en-US" dirty="0"/>
              <a:t>normal </a:t>
            </a:r>
            <a:r>
              <a:rPr lang="en-US" dirty="0" smtClean="0"/>
              <a:t>value </a:t>
            </a:r>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3932935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a:bodyPr>
          <a:lstStyle/>
          <a:p>
            <a:r>
              <a:rPr lang="en-US" dirty="0"/>
              <a:t>Absurd L- </a:t>
            </a:r>
            <a:r>
              <a:rPr lang="en-US" dirty="0" smtClean="0"/>
              <a:t>low </a:t>
            </a:r>
            <a:r>
              <a:rPr lang="en-US" dirty="0"/>
              <a:t>absurd </a:t>
            </a:r>
            <a:r>
              <a:rPr lang="en-US" dirty="0" smtClean="0"/>
              <a:t>value</a:t>
            </a:r>
          </a:p>
          <a:p>
            <a:r>
              <a:rPr lang="en-US" dirty="0"/>
              <a:t>Absurd H- </a:t>
            </a:r>
            <a:r>
              <a:rPr lang="en-US" dirty="0" smtClean="0"/>
              <a:t>high </a:t>
            </a:r>
            <a:r>
              <a:rPr lang="en-US" dirty="0"/>
              <a:t>absurd </a:t>
            </a:r>
            <a:r>
              <a:rPr lang="en-US" dirty="0" smtClean="0"/>
              <a:t>value</a:t>
            </a:r>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231657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LGH : </a:t>
            </a:r>
            <a:r>
              <a:rPr lang="en-US" dirty="0" err="1" smtClean="0"/>
              <a:t>soFT</a:t>
            </a:r>
            <a:r>
              <a:rPr lang="en-US" dirty="0" smtClean="0"/>
              <a:t>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Softlab</a:t>
            </a:r>
            <a:r>
              <a:rPr lang="en-US" dirty="0" smtClean="0"/>
              <a:t>: 4.0.7.1</a:t>
            </a:r>
          </a:p>
          <a:p>
            <a:r>
              <a:rPr lang="en-US" dirty="0" err="1" smtClean="0"/>
              <a:t>Softmic</a:t>
            </a:r>
            <a:r>
              <a:rPr lang="en-US" dirty="0" smtClean="0"/>
              <a:t>: 4.0.7.1</a:t>
            </a:r>
          </a:p>
          <a:p>
            <a:r>
              <a:rPr lang="en-US" dirty="0" err="1" smtClean="0"/>
              <a:t>Softpath</a:t>
            </a:r>
            <a:r>
              <a:rPr lang="en-US" dirty="0" smtClean="0"/>
              <a:t>: 4.0.4</a:t>
            </a:r>
          </a:p>
          <a:p>
            <a:r>
              <a:rPr lang="en-US" dirty="0" smtClean="0"/>
              <a:t>Softbank: 25.1.0.5.1</a:t>
            </a:r>
          </a:p>
          <a:p>
            <a:r>
              <a:rPr lang="en-US" dirty="0" err="1" smtClean="0"/>
              <a:t>Softdonor</a:t>
            </a:r>
            <a:r>
              <a:rPr lang="en-US" dirty="0" smtClean="0"/>
              <a:t>: 4.5.2.2.6</a:t>
            </a:r>
          </a:p>
          <a:p>
            <a:r>
              <a:rPr lang="en-US" dirty="0" smtClean="0"/>
              <a:t>SOFTAR: 4.0.7.1.4</a:t>
            </a:r>
          </a:p>
          <a:p>
            <a:r>
              <a:rPr lang="en-US" dirty="0" err="1" smtClean="0"/>
              <a:t>softID</a:t>
            </a:r>
            <a:endParaRPr lang="en-US" dirty="0" smtClean="0"/>
          </a:p>
          <a:p>
            <a:r>
              <a:rPr lang="en-US" dirty="0" smtClean="0"/>
              <a:t>SOFTREPORTS</a:t>
            </a:r>
          </a:p>
          <a:p>
            <a:r>
              <a:rPr lang="en-US" dirty="0" err="1" smtClean="0"/>
              <a:t>SOFTSECurity</a:t>
            </a:r>
            <a:endParaRPr lang="en-US" dirty="0" smtClean="0"/>
          </a:p>
          <a:p>
            <a:r>
              <a:rPr lang="en-US" dirty="0" err="1" smtClean="0"/>
              <a:t>sOFTMEDIA</a:t>
            </a:r>
            <a:endParaRPr lang="en-US" dirty="0" smtClean="0"/>
          </a:p>
          <a:p>
            <a:endParaRPr lang="en-US" dirty="0"/>
          </a:p>
        </p:txBody>
      </p:sp>
    </p:spTree>
    <p:extLst>
      <p:ext uri="{BB962C8B-B14F-4D97-AF65-F5344CB8AC3E}">
        <p14:creationId xmlns:p14="http://schemas.microsoft.com/office/powerpoint/2010/main" val="215264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lnSpcReduction="10000"/>
          </a:bodyPr>
          <a:lstStyle/>
          <a:p>
            <a:r>
              <a:rPr lang="en-US" dirty="0" err="1" smtClean="0"/>
              <a:t>Exp</a:t>
            </a:r>
            <a:r>
              <a:rPr lang="en-US" dirty="0"/>
              <a:t> </a:t>
            </a:r>
            <a:r>
              <a:rPr lang="en-US" dirty="0" smtClean="0"/>
              <a:t>Date/time- </a:t>
            </a:r>
            <a:r>
              <a:rPr lang="en-US" dirty="0"/>
              <a:t>Leave this field empty for active reference ranges. To expire a range, enter the last date to use this range. Tests that were ordered prior to editing this field, but were not verified, will assume the new ranges established. </a:t>
            </a:r>
            <a:endParaRPr lang="en-US" dirty="0" smtClean="0"/>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3746985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his test setup table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smtClean="0"/>
          </a:p>
          <a:p>
            <a:r>
              <a:rPr lang="en-US" dirty="0" smtClean="0"/>
              <a:t>His test setup table: used to identify tests in </a:t>
            </a:r>
            <a:r>
              <a:rPr lang="en-US" dirty="0" err="1" smtClean="0"/>
              <a:t>lis</a:t>
            </a:r>
            <a:r>
              <a:rPr lang="en-US" dirty="0" smtClean="0"/>
              <a:t> AND his</a:t>
            </a:r>
          </a:p>
          <a:p>
            <a:endParaRPr lang="en-US" dirty="0"/>
          </a:p>
          <a:p>
            <a:pPr marL="0" indent="0">
              <a:buNone/>
            </a:pP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1810013" y="3139418"/>
            <a:ext cx="5726058" cy="1881157"/>
          </a:xfrm>
          <a:prstGeom prst="rect">
            <a:avLst/>
          </a:prstGeom>
        </p:spPr>
      </p:pic>
      <p:pic>
        <p:nvPicPr>
          <p:cNvPr id="5" name="Picture 4"/>
          <p:cNvPicPr>
            <a:picLocks noChangeAspect="1"/>
          </p:cNvPicPr>
          <p:nvPr/>
        </p:nvPicPr>
        <p:blipFill>
          <a:blip r:embed="rId4"/>
          <a:stretch>
            <a:fillRect/>
          </a:stretch>
        </p:blipFill>
        <p:spPr>
          <a:xfrm>
            <a:off x="1329500" y="1866230"/>
            <a:ext cx="6371771" cy="1068187"/>
          </a:xfrm>
          <a:prstGeom prst="rect">
            <a:avLst/>
          </a:prstGeom>
        </p:spPr>
      </p:pic>
    </p:spTree>
    <p:extLst>
      <p:ext uri="{BB962C8B-B14F-4D97-AF65-F5344CB8AC3E}">
        <p14:creationId xmlns:p14="http://schemas.microsoft.com/office/powerpoint/2010/main" val="282239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r>
              <a:rPr lang="en-US" b="1" dirty="0" smtClean="0"/>
              <a:t>Department</a:t>
            </a:r>
            <a:r>
              <a:rPr lang="en-US" dirty="0" smtClean="0"/>
              <a:t> – anything starting with MIC will automatically be routed to </a:t>
            </a:r>
            <a:r>
              <a:rPr lang="en-US" dirty="0" err="1" smtClean="0"/>
              <a:t>Softmic</a:t>
            </a:r>
            <a:endParaRPr lang="en-US" dirty="0" smtClean="0"/>
          </a:p>
          <a:p>
            <a:r>
              <a:rPr lang="en-US" b="1" dirty="0" smtClean="0"/>
              <a:t>Workstation</a:t>
            </a:r>
            <a:r>
              <a:rPr lang="en-US" dirty="0" smtClean="0"/>
              <a:t> – most micro cultures use the same workstation</a:t>
            </a:r>
          </a:p>
          <a:p>
            <a:r>
              <a:rPr lang="en-US" b="1" dirty="0" smtClean="0"/>
              <a:t>Spec container -</a:t>
            </a:r>
            <a:r>
              <a:rPr lang="en-US" dirty="0" smtClean="0"/>
              <a:t> same until recently for ELR interface</a:t>
            </a:r>
            <a:endParaRPr lang="en-US" b="1" dirty="0" smtClean="0"/>
          </a:p>
          <a:p>
            <a:endParaRPr lang="en-US" dirty="0"/>
          </a:p>
        </p:txBody>
      </p:sp>
      <p:pic>
        <p:nvPicPr>
          <p:cNvPr id="4" name="Picture 3"/>
          <p:cNvPicPr>
            <a:picLocks noChangeAspect="1"/>
          </p:cNvPicPr>
          <p:nvPr/>
        </p:nvPicPr>
        <p:blipFill>
          <a:blip r:embed="rId3"/>
          <a:stretch>
            <a:fillRect/>
          </a:stretch>
        </p:blipFill>
        <p:spPr>
          <a:xfrm>
            <a:off x="1333499" y="1295262"/>
            <a:ext cx="7209357" cy="1458866"/>
          </a:xfrm>
          <a:prstGeom prst="rect">
            <a:avLst/>
          </a:prstGeom>
        </p:spPr>
      </p:pic>
    </p:spTree>
    <p:extLst>
      <p:ext uri="{BB962C8B-B14F-4D97-AF65-F5344CB8AC3E}">
        <p14:creationId xmlns:p14="http://schemas.microsoft.com/office/powerpoint/2010/main" val="333244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pPr marL="0" indent="0">
              <a:buNone/>
            </a:pPr>
            <a:endParaRPr lang="en-US" dirty="0"/>
          </a:p>
          <a:p>
            <a:r>
              <a:rPr lang="en-US" b="1" dirty="0" smtClean="0"/>
              <a:t>MSC</a:t>
            </a:r>
            <a:r>
              <a:rPr lang="en-US" dirty="0" smtClean="0"/>
              <a:t> code – associates the source category codes to a micro test, only these sources will appear in order entry to pick from</a:t>
            </a:r>
            <a:endParaRPr lang="en-US" dirty="0"/>
          </a:p>
        </p:txBody>
      </p:sp>
      <p:pic>
        <p:nvPicPr>
          <p:cNvPr id="6" name="Picture 5"/>
          <p:cNvPicPr>
            <a:picLocks noChangeAspect="1"/>
          </p:cNvPicPr>
          <p:nvPr/>
        </p:nvPicPr>
        <p:blipFill>
          <a:blip r:embed="rId3"/>
          <a:stretch>
            <a:fillRect/>
          </a:stretch>
        </p:blipFill>
        <p:spPr>
          <a:xfrm>
            <a:off x="1724025" y="1757481"/>
            <a:ext cx="7205065" cy="1895238"/>
          </a:xfrm>
          <a:prstGeom prst="rect">
            <a:avLst/>
          </a:prstGeom>
        </p:spPr>
      </p:pic>
    </p:spTree>
    <p:extLst>
      <p:ext uri="{BB962C8B-B14F-4D97-AF65-F5344CB8AC3E}">
        <p14:creationId xmlns:p14="http://schemas.microsoft.com/office/powerpoint/2010/main" val="3194653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endParaRPr lang="en-US" dirty="0" smtClean="0"/>
          </a:p>
          <a:p>
            <a:endParaRPr lang="en-US" b="1" dirty="0" smtClean="0"/>
          </a:p>
          <a:p>
            <a:endParaRPr lang="en-US" b="1" dirty="0" smtClean="0"/>
          </a:p>
          <a:p>
            <a:pPr marL="0" indent="0">
              <a:buNone/>
            </a:pPr>
            <a:endParaRPr lang="en-US" b="1" dirty="0"/>
          </a:p>
          <a:p>
            <a:r>
              <a:rPr lang="en-US" b="1" dirty="0" smtClean="0"/>
              <a:t>MSRC</a:t>
            </a:r>
            <a:r>
              <a:rPr lang="en-US" dirty="0" smtClean="0"/>
              <a:t> CODE – MSRC URINE LINKS THE URINE SOURCE TO THE POS URINALYSIS BASED ON </a:t>
            </a:r>
            <a:r>
              <a:rPr lang="en-US" dirty="0" err="1" smtClean="0"/>
              <a:t>rbs</a:t>
            </a:r>
            <a:r>
              <a:rPr lang="en-US" dirty="0" smtClean="0"/>
              <a:t> rule, only one source can be used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1653414" y="2070101"/>
            <a:ext cx="5942239" cy="1490528"/>
          </a:xfrm>
          <a:prstGeom prst="rect">
            <a:avLst/>
          </a:prstGeom>
        </p:spPr>
      </p:pic>
    </p:spTree>
    <p:extLst>
      <p:ext uri="{BB962C8B-B14F-4D97-AF65-F5344CB8AC3E}">
        <p14:creationId xmlns:p14="http://schemas.microsoft.com/office/powerpoint/2010/main" val="2417682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a:t>
            </a:r>
            <a:r>
              <a:rPr lang="en-US" dirty="0" err="1" smtClean="0"/>
              <a:t>mICRO</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pPr marL="0" indent="0">
              <a:buNone/>
            </a:pPr>
            <a:endParaRPr lang="en-US" dirty="0" smtClean="0"/>
          </a:p>
          <a:p>
            <a:r>
              <a:rPr lang="en-US" b="1" dirty="0" err="1" smtClean="0"/>
              <a:t>fLAGs</a:t>
            </a:r>
            <a:r>
              <a:rPr lang="en-US" dirty="0" smtClean="0"/>
              <a:t> – 25 flag will enable the abnormal cultures to not qualify to the call list</a:t>
            </a:r>
            <a:endParaRPr lang="en-US" dirty="0"/>
          </a:p>
        </p:txBody>
      </p:sp>
      <p:pic>
        <p:nvPicPr>
          <p:cNvPr id="5" name="Picture 4"/>
          <p:cNvPicPr>
            <a:picLocks noChangeAspect="1"/>
          </p:cNvPicPr>
          <p:nvPr/>
        </p:nvPicPr>
        <p:blipFill>
          <a:blip r:embed="rId3"/>
          <a:stretch>
            <a:fillRect/>
          </a:stretch>
        </p:blipFill>
        <p:spPr>
          <a:xfrm>
            <a:off x="2333789" y="2076468"/>
            <a:ext cx="4143211" cy="552431"/>
          </a:xfrm>
          <a:prstGeom prst="rect">
            <a:avLst/>
          </a:prstGeom>
        </p:spPr>
      </p:pic>
    </p:spTree>
    <p:extLst>
      <p:ext uri="{BB962C8B-B14F-4D97-AF65-F5344CB8AC3E}">
        <p14:creationId xmlns:p14="http://schemas.microsoft.com/office/powerpoint/2010/main" val="82268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a:p>
          <a:p>
            <a:endParaRPr lang="en-US" dirty="0" smtClean="0"/>
          </a:p>
          <a:p>
            <a:endParaRPr lang="en-US" dirty="0"/>
          </a:p>
          <a:p>
            <a:r>
              <a:rPr lang="en-US" b="1" dirty="0" smtClean="0"/>
              <a:t>OBSERVATION CODE </a:t>
            </a:r>
            <a:r>
              <a:rPr lang="en-US" dirty="0" smtClean="0"/>
              <a:t>– meaningful use &amp; ELR REQUIREMENT TO ASSOCIATE THE METHODOLOGY OF TESTING</a:t>
            </a:r>
          </a:p>
          <a:p>
            <a:r>
              <a:rPr lang="en-US" b="1" dirty="0" smtClean="0"/>
              <a:t>Formulary</a:t>
            </a:r>
            <a:r>
              <a:rPr lang="en-US" dirty="0" smtClean="0"/>
              <a:t> – Transport media and specimen integrity comments can be added</a:t>
            </a:r>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662063" y="1362075"/>
            <a:ext cx="5652656" cy="2714394"/>
          </a:xfrm>
          <a:prstGeom prst="rect">
            <a:avLst/>
          </a:prstGeom>
        </p:spPr>
      </p:pic>
    </p:spTree>
    <p:extLst>
      <p:ext uri="{BB962C8B-B14F-4D97-AF65-F5344CB8AC3E}">
        <p14:creationId xmlns:p14="http://schemas.microsoft.com/office/powerpoint/2010/main" val="304204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endParaRPr lang="en-US" dirty="0" smtClean="0"/>
          </a:p>
          <a:p>
            <a:endParaRPr lang="en-US" dirty="0"/>
          </a:p>
          <a:p>
            <a:endParaRPr lang="en-US" dirty="0" smtClean="0"/>
          </a:p>
          <a:p>
            <a:pPr marL="0" indent="0">
              <a:buNone/>
            </a:pPr>
            <a:endParaRPr lang="en-US" dirty="0" smtClean="0"/>
          </a:p>
          <a:p>
            <a:r>
              <a:rPr lang="en-US" b="1" dirty="0" smtClean="0"/>
              <a:t>Stain-isolate delta checking</a:t>
            </a:r>
            <a:r>
              <a:rPr lang="en-US" dirty="0" smtClean="0"/>
              <a:t> – list of phrases to look for in the gram stain report</a:t>
            </a:r>
          </a:p>
          <a:p>
            <a:r>
              <a:rPr lang="en-US" b="1" dirty="0" smtClean="0"/>
              <a:t>Associated tests</a:t>
            </a:r>
            <a:r>
              <a:rPr lang="en-US" dirty="0" smtClean="0"/>
              <a:t> – tests listed here will be flagged if the gram stain report and the culture report do not match</a:t>
            </a:r>
          </a:p>
          <a:p>
            <a:r>
              <a:rPr lang="en-US" b="1" dirty="0" smtClean="0"/>
              <a:t>Negative result checking </a:t>
            </a:r>
            <a:r>
              <a:rPr lang="en-US" dirty="0" smtClean="0"/>
              <a:t>– used to show the negative phrase that would be used in the culture</a:t>
            </a:r>
            <a:endParaRPr lang="en-US" dirty="0"/>
          </a:p>
        </p:txBody>
      </p:sp>
      <p:pic>
        <p:nvPicPr>
          <p:cNvPr id="5" name="Picture 4"/>
          <p:cNvPicPr>
            <a:picLocks noChangeAspect="1"/>
          </p:cNvPicPr>
          <p:nvPr/>
        </p:nvPicPr>
        <p:blipFill>
          <a:blip r:embed="rId3"/>
          <a:stretch>
            <a:fillRect/>
          </a:stretch>
        </p:blipFill>
        <p:spPr>
          <a:xfrm>
            <a:off x="1647825" y="1333500"/>
            <a:ext cx="6400800" cy="2276475"/>
          </a:xfrm>
          <a:prstGeom prst="rect">
            <a:avLst/>
          </a:prstGeom>
        </p:spPr>
      </p:pic>
    </p:spTree>
    <p:extLst>
      <p:ext uri="{BB962C8B-B14F-4D97-AF65-F5344CB8AC3E}">
        <p14:creationId xmlns:p14="http://schemas.microsoft.com/office/powerpoint/2010/main" val="3610361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r>
              <a:rPr lang="en-US" b="1" dirty="0" smtClean="0"/>
              <a:t>Positive result checking</a:t>
            </a:r>
            <a:r>
              <a:rPr lang="en-US" dirty="0" smtClean="0"/>
              <a:t> – used TO FLAG BLOOD CULTURES AS ABNORMAL IN his AFTER THE GRAM STAIN IS READ</a:t>
            </a:r>
            <a:endParaRPr lang="en-US" dirty="0"/>
          </a:p>
        </p:txBody>
      </p:sp>
      <p:pic>
        <p:nvPicPr>
          <p:cNvPr id="4" name="Picture 3"/>
          <p:cNvPicPr>
            <a:picLocks noChangeAspect="1"/>
          </p:cNvPicPr>
          <p:nvPr/>
        </p:nvPicPr>
        <p:blipFill>
          <a:blip r:embed="rId3"/>
          <a:stretch>
            <a:fillRect/>
          </a:stretch>
        </p:blipFill>
        <p:spPr>
          <a:xfrm>
            <a:off x="1235784" y="1482223"/>
            <a:ext cx="7527215" cy="1318127"/>
          </a:xfrm>
          <a:prstGeom prst="rect">
            <a:avLst/>
          </a:prstGeom>
        </p:spPr>
      </p:pic>
    </p:spTree>
    <p:extLst>
      <p:ext uri="{BB962C8B-B14F-4D97-AF65-F5344CB8AC3E}">
        <p14:creationId xmlns:p14="http://schemas.microsoft.com/office/powerpoint/2010/main" val="23999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PERFOMANCE ENHANCING TIPS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a:p>
            <a:endParaRPr lang="en-US" dirty="0" smtClean="0"/>
          </a:p>
          <a:p>
            <a:endParaRPr lang="en-US" dirty="0" smtClean="0"/>
          </a:p>
          <a:p>
            <a:r>
              <a:rPr lang="en-US" dirty="0" smtClean="0"/>
              <a:t>Copy test (insert new record): create new test using an already existing one</a:t>
            </a:r>
            <a:endParaRPr lang="en-US" dirty="0"/>
          </a:p>
        </p:txBody>
      </p:sp>
      <p:pic>
        <p:nvPicPr>
          <p:cNvPr id="4" name="Picture 3"/>
          <p:cNvPicPr>
            <a:picLocks noChangeAspect="1"/>
          </p:cNvPicPr>
          <p:nvPr/>
        </p:nvPicPr>
        <p:blipFill>
          <a:blip r:embed="rId3"/>
          <a:stretch>
            <a:fillRect/>
          </a:stretch>
        </p:blipFill>
        <p:spPr>
          <a:xfrm>
            <a:off x="1897380" y="1941038"/>
            <a:ext cx="5410802" cy="2379283"/>
          </a:xfrm>
          <a:prstGeom prst="rect">
            <a:avLst/>
          </a:prstGeom>
        </p:spPr>
      </p:pic>
    </p:spTree>
    <p:extLst>
      <p:ext uri="{BB962C8B-B14F-4D97-AF65-F5344CB8AC3E}">
        <p14:creationId xmlns:p14="http://schemas.microsoft.com/office/powerpoint/2010/main" val="35227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General Tab</a:t>
            </a:r>
          </a:p>
        </p:txBody>
      </p:sp>
      <p:pic>
        <p:nvPicPr>
          <p:cNvPr id="5" name="Content Placeholder 3"/>
          <p:cNvPicPr>
            <a:picLocks noGrp="1" noChangeAspect="1"/>
          </p:cNvPicPr>
          <p:nvPr>
            <p:ph sz="half" idx="1"/>
          </p:nvPr>
        </p:nvPicPr>
        <p:blipFill>
          <a:blip r:embed="rId2"/>
          <a:stretch>
            <a:fillRect/>
          </a:stretch>
        </p:blipFill>
        <p:spPr>
          <a:xfrm>
            <a:off x="1461721" y="1570763"/>
            <a:ext cx="7166464" cy="4616026"/>
          </a:xfrm>
          <a:prstGeom prst="rect">
            <a:avLst/>
          </a:prstGeom>
        </p:spPr>
      </p:pic>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PERFOMANCE ENHANCING TIPS</a:t>
            </a:r>
          </a:p>
        </p:txBody>
      </p:sp>
      <p:sp>
        <p:nvSpPr>
          <p:cNvPr id="3" name="Content Placeholder 2"/>
          <p:cNvSpPr>
            <a:spLocks noGrp="1"/>
          </p:cNvSpPr>
          <p:nvPr>
            <p:ph idx="1"/>
          </p:nvPr>
        </p:nvSpPr>
        <p:spPr>
          <a:xfrm>
            <a:off x="1287218" y="1561783"/>
            <a:ext cx="7783834" cy="4351338"/>
          </a:xfrm>
        </p:spPr>
        <p:txBody>
          <a:bodyPr>
            <a:normAutofit lnSpcReduction="10000"/>
          </a:bodyPr>
          <a:lstStyle/>
          <a:p>
            <a:r>
              <a:rPr lang="en-US" dirty="0" smtClean="0"/>
              <a:t>Inactivating group vs. individual test</a:t>
            </a:r>
          </a:p>
          <a:p>
            <a:r>
              <a:rPr lang="en-US" dirty="0" smtClean="0"/>
              <a:t>Group : use “ACTIVE” FIELD</a:t>
            </a:r>
          </a:p>
          <a:p>
            <a:endParaRPr lang="en-US" dirty="0"/>
          </a:p>
          <a:p>
            <a:endParaRPr lang="en-US" dirty="0" smtClean="0"/>
          </a:p>
          <a:p>
            <a:r>
              <a:rPr lang="en-US" dirty="0" smtClean="0"/>
              <a:t>INDIVIDUAL : </a:t>
            </a:r>
          </a:p>
          <a:p>
            <a:pPr>
              <a:buFont typeface="Arial" panose="020B0604020202020204" pitchFamily="34" charset="0"/>
              <a:buChar char="•"/>
            </a:pPr>
            <a:r>
              <a:rPr lang="en-US" dirty="0" smtClean="0"/>
              <a:t>CHANGE TUBE TYPE TO NULL</a:t>
            </a:r>
          </a:p>
          <a:p>
            <a:pPr>
              <a:buFont typeface="Arial" panose="020B0604020202020204" pitchFamily="34" charset="0"/>
              <a:buChar char="•"/>
            </a:pPr>
            <a:r>
              <a:rPr lang="en-US" dirty="0" smtClean="0"/>
              <a:t> UNCHECK FLAG 9 (IF CHECKED)</a:t>
            </a:r>
          </a:p>
          <a:p>
            <a:pPr>
              <a:buFont typeface="Arial" panose="020B0604020202020204" pitchFamily="34" charset="0"/>
              <a:buChar char="•"/>
            </a:pPr>
            <a:r>
              <a:rPr lang="en-US" dirty="0" smtClean="0"/>
              <a:t>CHECK FLAGS 13A, 15, 22, 25, 34</a:t>
            </a:r>
          </a:p>
          <a:p>
            <a:pPr>
              <a:buFont typeface="Arial" panose="020B0604020202020204" pitchFamily="34" charset="0"/>
              <a:buChar char="•"/>
            </a:pPr>
            <a:r>
              <a:rPr lang="en-US" dirty="0" smtClean="0"/>
              <a:t>ENTER DEFAULT RESULT “.”</a:t>
            </a:r>
            <a:endParaRPr lang="en-US" dirty="0"/>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28750" y="2378991"/>
            <a:ext cx="6242125" cy="1016709"/>
          </a:xfrm>
          <a:prstGeom prst="rect">
            <a:avLst/>
          </a:prstGeom>
        </p:spPr>
      </p:pic>
    </p:spTree>
    <p:extLst>
      <p:ext uri="{BB962C8B-B14F-4D97-AF65-F5344CB8AC3E}">
        <p14:creationId xmlns:p14="http://schemas.microsoft.com/office/powerpoint/2010/main" val="45027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enhancing tips</a:t>
            </a:r>
            <a:endParaRPr lang="en-US" dirty="0"/>
          </a:p>
        </p:txBody>
      </p:sp>
      <p:sp>
        <p:nvSpPr>
          <p:cNvPr id="3" name="Text Placeholder 2"/>
          <p:cNvSpPr>
            <a:spLocks noGrp="1"/>
          </p:cNvSpPr>
          <p:nvPr>
            <p:ph type="body" idx="1"/>
          </p:nvPr>
        </p:nvSpPr>
        <p:spPr/>
        <p:txBody>
          <a:bodyPr/>
          <a:lstStyle/>
          <a:p>
            <a:r>
              <a:rPr lang="en-US" dirty="0" smtClean="0"/>
              <a:t>Inactivated flags</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Specimen container inactivation, default result</a:t>
            </a:r>
            <a:endParaRPr lang="en-US" dirty="0"/>
          </a:p>
        </p:txBody>
      </p:sp>
      <p:pic>
        <p:nvPicPr>
          <p:cNvPr id="7" name="Content Placeholder 3"/>
          <p:cNvPicPr>
            <a:picLocks noGrp="1" noChangeAspect="1"/>
          </p:cNvPicPr>
          <p:nvPr>
            <p:ph sz="half" idx="2"/>
          </p:nvPr>
        </p:nvPicPr>
        <p:blipFill>
          <a:blip r:embed="rId3"/>
          <a:stretch>
            <a:fillRect/>
          </a:stretch>
        </p:blipFill>
        <p:spPr>
          <a:xfrm>
            <a:off x="1663498" y="2532063"/>
            <a:ext cx="2856316" cy="3684587"/>
          </a:xfrm>
          <a:prstGeom prst="rect">
            <a:avLst/>
          </a:prstGeom>
        </p:spPr>
      </p:pic>
      <p:pic>
        <p:nvPicPr>
          <p:cNvPr id="8" name="Content Placeholder 7"/>
          <p:cNvPicPr>
            <a:picLocks noGrp="1" noChangeAspect="1"/>
          </p:cNvPicPr>
          <p:nvPr>
            <p:ph sz="quarter" idx="4"/>
          </p:nvPr>
        </p:nvPicPr>
        <p:blipFill>
          <a:blip r:embed="rId4"/>
          <a:stretch>
            <a:fillRect/>
          </a:stretch>
        </p:blipFill>
        <p:spPr>
          <a:xfrm>
            <a:off x="5025599" y="3383054"/>
            <a:ext cx="3887788" cy="1559689"/>
          </a:xfrm>
          <a:prstGeom prst="rect">
            <a:avLst/>
          </a:prstGeom>
        </p:spPr>
      </p:pic>
    </p:spTree>
    <p:extLst>
      <p:ext uri="{BB962C8B-B14F-4D97-AF65-F5344CB8AC3E}">
        <p14:creationId xmlns:p14="http://schemas.microsoft.com/office/powerpoint/2010/main" val="96075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6333" y="1204786"/>
            <a:ext cx="7886700" cy="1325562"/>
          </a:xfrm>
        </p:spPr>
        <p:txBody>
          <a:bodyPr/>
          <a:lstStyle/>
          <a:p>
            <a:pPr algn="ctr"/>
            <a:r>
              <a:rPr lang="en-US" dirty="0" smtClean="0"/>
              <a:t>Questions?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895" y="2530348"/>
            <a:ext cx="1965741" cy="2447147"/>
          </a:xfrm>
          <a:prstGeom prst="rect">
            <a:avLst/>
          </a:prstGeom>
        </p:spPr>
      </p:pic>
    </p:spTree>
    <p:extLst>
      <p:ext uri="{BB962C8B-B14F-4D97-AF65-F5344CB8AC3E}">
        <p14:creationId xmlns:p14="http://schemas.microsoft.com/office/powerpoint/2010/main" val="1139429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5">
                    <a:lumMod val="50000"/>
                  </a:schemeClr>
                </a:solidFill>
              </a:rPr>
              <a:t>“CONQUERING </a:t>
            </a:r>
            <a:r>
              <a:rPr lang="en-US" dirty="0">
                <a:solidFill>
                  <a:schemeClr val="accent5">
                    <a:lumMod val="50000"/>
                  </a:schemeClr>
                </a:solidFill>
              </a:rPr>
              <a:t>THE FIELDS OF Test </a:t>
            </a:r>
            <a:r>
              <a:rPr lang="en-US" dirty="0" smtClean="0">
                <a:solidFill>
                  <a:schemeClr val="accent5">
                    <a:lumMod val="50000"/>
                  </a:schemeClr>
                </a:solidFill>
              </a:rPr>
              <a:t>Maintenance”</a:t>
            </a:r>
            <a:endParaRPr lang="en-US" dirty="0">
              <a:solidFill>
                <a:schemeClr val="accent5">
                  <a:lumMod val="50000"/>
                </a:schemeClr>
              </a:solidFill>
            </a:endParaRPr>
          </a:p>
        </p:txBody>
      </p:sp>
      <p:sp>
        <p:nvSpPr>
          <p:cNvPr id="3" name="Subtitle 2"/>
          <p:cNvSpPr>
            <a:spLocks noGrp="1"/>
          </p:cNvSpPr>
          <p:nvPr>
            <p:ph type="subTitle" idx="1"/>
          </p:nvPr>
        </p:nvSpPr>
        <p:spPr/>
        <p:txBody>
          <a:bodyPr/>
          <a:lstStyle/>
          <a:p>
            <a:r>
              <a:rPr lang="en-US" dirty="0">
                <a:solidFill>
                  <a:srgbClr val="0070C0"/>
                </a:solidFill>
              </a:rPr>
              <a:t>Rich Evans and Sonal Pandey</a:t>
            </a:r>
          </a:p>
          <a:p>
            <a:r>
              <a:rPr lang="en-US" dirty="0">
                <a:solidFill>
                  <a:srgbClr val="0070C0"/>
                </a:solidFill>
              </a:rPr>
              <a:t>Applications Analysts</a:t>
            </a:r>
          </a:p>
          <a:p>
            <a:r>
              <a:rPr lang="en-US" dirty="0">
                <a:solidFill>
                  <a:srgbClr val="0070C0"/>
                </a:solidFill>
              </a:rPr>
              <a:t>Lancaster General Health/Penn Medicine</a:t>
            </a:r>
          </a:p>
          <a:p>
            <a:endParaRPr lang="en-US" dirty="0"/>
          </a:p>
        </p:txBody>
      </p:sp>
    </p:spTree>
    <p:extLst>
      <p:ext uri="{BB962C8B-B14F-4D97-AF65-F5344CB8AC3E}">
        <p14:creationId xmlns:p14="http://schemas.microsoft.com/office/powerpoint/2010/main" val="1971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General Tab</a:t>
            </a:r>
          </a:p>
        </p:txBody>
      </p:sp>
      <p:sp>
        <p:nvSpPr>
          <p:cNvPr id="3" name="Content Placeholder 2"/>
          <p:cNvSpPr>
            <a:spLocks noGrp="1"/>
          </p:cNvSpPr>
          <p:nvPr>
            <p:ph sz="half" idx="1"/>
          </p:nvPr>
        </p:nvSpPr>
        <p:spPr>
          <a:xfrm>
            <a:off x="1491915" y="2021306"/>
            <a:ext cx="7441273" cy="4042610"/>
          </a:xfrm>
        </p:spPr>
        <p:txBody>
          <a:bodyPr>
            <a:normAutofit fontScale="77500" lnSpcReduction="20000"/>
          </a:bodyPr>
          <a:lstStyle/>
          <a:p>
            <a:r>
              <a:rPr lang="en-US" dirty="0"/>
              <a:t>Test ID- </a:t>
            </a:r>
            <a:r>
              <a:rPr lang="en-US" dirty="0" smtClean="0"/>
              <a:t>unique </a:t>
            </a:r>
            <a:r>
              <a:rPr lang="en-US" dirty="0"/>
              <a:t>ID to be displayed in Order Entry, Result Entry, and at the Interface Level</a:t>
            </a:r>
          </a:p>
          <a:p>
            <a:r>
              <a:rPr lang="en-US" dirty="0"/>
              <a:t>Category- Defines whether the test is an individual test or a group </a:t>
            </a:r>
            <a:r>
              <a:rPr lang="en-US" dirty="0" smtClean="0"/>
              <a:t>test</a:t>
            </a:r>
            <a:endParaRPr lang="en-US" dirty="0"/>
          </a:p>
          <a:p>
            <a:r>
              <a:rPr lang="en-US" dirty="0"/>
              <a:t>Barcode- If using barcode scanners to order tests, enter a unique barcode number to identify this </a:t>
            </a:r>
            <a:r>
              <a:rPr lang="en-US" dirty="0" smtClean="0"/>
              <a:t>test</a:t>
            </a:r>
            <a:endParaRPr lang="en-US" dirty="0"/>
          </a:p>
          <a:p>
            <a:r>
              <a:rPr lang="en-US" dirty="0"/>
              <a:t>Test Type- Alphanumeric, Numeric, or Coded</a:t>
            </a:r>
          </a:p>
          <a:p>
            <a:r>
              <a:rPr lang="en-US" dirty="0"/>
              <a:t>Active- If selected, this test is currently </a:t>
            </a:r>
            <a:r>
              <a:rPr lang="en-US" dirty="0" smtClean="0"/>
              <a:t>active</a:t>
            </a:r>
            <a:endParaRPr lang="en-US" dirty="0"/>
          </a:p>
          <a:p>
            <a:r>
              <a:rPr lang="en-US" dirty="0"/>
              <a:t>HIS Test Setup Table- Bridges to the HIS Test Table to enter information for the HIS about this </a:t>
            </a:r>
            <a:r>
              <a:rPr lang="en-US" dirty="0" smtClean="0"/>
              <a:t>test</a:t>
            </a: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1491915" y="1570763"/>
            <a:ext cx="7441274" cy="319238"/>
          </a:xfrm>
          <a:prstGeom prst="rect">
            <a:avLst/>
          </a:prstGeom>
        </p:spPr>
      </p:pic>
    </p:spTree>
    <p:extLst>
      <p:ext uri="{BB962C8B-B14F-4D97-AF65-F5344CB8AC3E}">
        <p14:creationId xmlns:p14="http://schemas.microsoft.com/office/powerpoint/2010/main" val="3092858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2836354"/>
            <a:ext cx="7441273" cy="3227561"/>
          </a:xfrm>
        </p:spPr>
        <p:txBody>
          <a:bodyPr>
            <a:normAutofit fontScale="70000" lnSpcReduction="20000"/>
          </a:bodyPr>
          <a:lstStyle/>
          <a:p>
            <a:r>
              <a:rPr lang="en-US" dirty="0"/>
              <a:t>Test Name- </a:t>
            </a:r>
            <a:r>
              <a:rPr lang="en-US" dirty="0" smtClean="0"/>
              <a:t>name </a:t>
            </a:r>
            <a:r>
              <a:rPr lang="en-US" dirty="0"/>
              <a:t>of the </a:t>
            </a:r>
            <a:r>
              <a:rPr lang="en-US" dirty="0" smtClean="0"/>
              <a:t>test</a:t>
            </a:r>
            <a:endParaRPr lang="en-US" dirty="0"/>
          </a:p>
          <a:p>
            <a:r>
              <a:rPr lang="en-US" dirty="0"/>
              <a:t>Methodology- </a:t>
            </a:r>
            <a:r>
              <a:rPr lang="en-US" dirty="0" smtClean="0"/>
              <a:t>name </a:t>
            </a:r>
            <a:r>
              <a:rPr lang="en-US" dirty="0"/>
              <a:t>for a group of workstations that perform the test on identical instrumentation that also use the same reference ranges and have the same test </a:t>
            </a:r>
            <a:r>
              <a:rPr lang="en-US" dirty="0" smtClean="0"/>
              <a:t>properties</a:t>
            </a:r>
            <a:endParaRPr lang="en-US" dirty="0"/>
          </a:p>
          <a:p>
            <a:r>
              <a:rPr lang="en-US" dirty="0"/>
              <a:t>Location- </a:t>
            </a:r>
            <a:r>
              <a:rPr lang="en-US" dirty="0" smtClean="0"/>
              <a:t>location </a:t>
            </a:r>
            <a:r>
              <a:rPr lang="en-US" dirty="0"/>
              <a:t>of the testing department and </a:t>
            </a:r>
            <a:r>
              <a:rPr lang="en-US" dirty="0" smtClean="0"/>
              <a:t>workstation</a:t>
            </a:r>
            <a:endParaRPr lang="en-US" dirty="0"/>
          </a:p>
          <a:p>
            <a:r>
              <a:rPr lang="en-US" dirty="0"/>
              <a:t>Department- </a:t>
            </a:r>
            <a:r>
              <a:rPr lang="en-US" dirty="0" smtClean="0"/>
              <a:t>area </a:t>
            </a:r>
            <a:r>
              <a:rPr lang="en-US" dirty="0"/>
              <a:t>within a Location that contains testing stations where the specimen is </a:t>
            </a:r>
            <a:r>
              <a:rPr lang="en-US" dirty="0" smtClean="0"/>
              <a:t>located</a:t>
            </a:r>
            <a:endParaRPr lang="en-US" dirty="0"/>
          </a:p>
          <a:p>
            <a:r>
              <a:rPr lang="en-US" dirty="0"/>
              <a:t>Workstation- </a:t>
            </a:r>
            <a:r>
              <a:rPr lang="en-US" dirty="0" smtClean="0"/>
              <a:t>where test </a:t>
            </a:r>
            <a:r>
              <a:rPr lang="en-US" dirty="0"/>
              <a:t>is </a:t>
            </a:r>
            <a:r>
              <a:rPr lang="en-US" dirty="0" smtClean="0"/>
              <a:t>performed</a:t>
            </a:r>
            <a:endParaRPr lang="en-US" dirty="0"/>
          </a:p>
        </p:txBody>
      </p:sp>
      <p:pic>
        <p:nvPicPr>
          <p:cNvPr id="5" name="Picture 4"/>
          <p:cNvPicPr>
            <a:picLocks noChangeAspect="1"/>
          </p:cNvPicPr>
          <p:nvPr/>
        </p:nvPicPr>
        <p:blipFill>
          <a:blip r:embed="rId3"/>
          <a:stretch>
            <a:fillRect/>
          </a:stretch>
        </p:blipFill>
        <p:spPr>
          <a:xfrm>
            <a:off x="1482750" y="1510792"/>
            <a:ext cx="7328224" cy="1021027"/>
          </a:xfrm>
          <a:prstGeom prst="rect">
            <a:avLst/>
          </a:prstGeom>
        </p:spPr>
      </p:pic>
    </p:spTree>
    <p:extLst>
      <p:ext uri="{BB962C8B-B14F-4D97-AF65-F5344CB8AC3E}">
        <p14:creationId xmlns:p14="http://schemas.microsoft.com/office/powerpoint/2010/main" val="351088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pic>
        <p:nvPicPr>
          <p:cNvPr id="4" name="Content Placeholder 3"/>
          <p:cNvPicPr>
            <a:picLocks noGrp="1" noChangeAspect="1"/>
          </p:cNvPicPr>
          <p:nvPr>
            <p:ph sz="half" idx="1"/>
          </p:nvPr>
        </p:nvPicPr>
        <p:blipFill>
          <a:blip r:embed="rId3"/>
          <a:stretch>
            <a:fillRect/>
          </a:stretch>
        </p:blipFill>
        <p:spPr>
          <a:xfrm>
            <a:off x="1426555" y="1652218"/>
            <a:ext cx="7440613" cy="1036686"/>
          </a:xfrm>
          <a:prstGeom prst="rect">
            <a:avLst/>
          </a:prstGeom>
        </p:spPr>
      </p:pic>
      <p:sp>
        <p:nvSpPr>
          <p:cNvPr id="5" name="Content Placeholder 2"/>
          <p:cNvSpPr>
            <a:spLocks noGrp="1"/>
          </p:cNvSpPr>
          <p:nvPr>
            <p:ph sz="half" idx="1"/>
          </p:nvPr>
        </p:nvSpPr>
        <p:spPr>
          <a:xfrm>
            <a:off x="1491915" y="2969536"/>
            <a:ext cx="7441273" cy="3094379"/>
          </a:xfrm>
        </p:spPr>
        <p:txBody>
          <a:bodyPr>
            <a:normAutofit fontScale="85000" lnSpcReduction="20000"/>
          </a:bodyPr>
          <a:lstStyle/>
          <a:p>
            <a:r>
              <a:rPr lang="en-US" dirty="0"/>
              <a:t>Spec Container- </a:t>
            </a:r>
            <a:r>
              <a:rPr lang="en-US" dirty="0" smtClean="0"/>
              <a:t>specimen </a:t>
            </a:r>
            <a:r>
              <a:rPr lang="en-US" dirty="0"/>
              <a:t>collection specimen tube or aliquot specimen tube </a:t>
            </a:r>
          </a:p>
          <a:p>
            <a:r>
              <a:rPr lang="en-US" dirty="0"/>
              <a:t>Second ID- Used for multiple purposes depending on your system and </a:t>
            </a:r>
            <a:r>
              <a:rPr lang="en-US" dirty="0" smtClean="0"/>
              <a:t>setup</a:t>
            </a:r>
            <a:endParaRPr lang="en-US" dirty="0"/>
          </a:p>
          <a:p>
            <a:r>
              <a:rPr lang="en-US" dirty="0" smtClean="0"/>
              <a:t>LOINC- LOINC </a:t>
            </a:r>
            <a:r>
              <a:rPr lang="en-US" dirty="0"/>
              <a:t>code </a:t>
            </a:r>
            <a:r>
              <a:rPr lang="en-US" dirty="0" smtClean="0"/>
              <a:t>required </a:t>
            </a:r>
            <a:r>
              <a:rPr lang="en-US" dirty="0"/>
              <a:t>for electronic medical record systems and medical research databases to allow consistent comparisons of test </a:t>
            </a:r>
            <a:r>
              <a:rPr lang="en-US" dirty="0" smtClean="0"/>
              <a:t>data</a:t>
            </a:r>
            <a:endParaRPr lang="en-US" dirty="0"/>
          </a:p>
          <a:p>
            <a:r>
              <a:rPr lang="en-US" dirty="0"/>
              <a:t>Comments- </a:t>
            </a:r>
            <a:r>
              <a:rPr lang="en-US" dirty="0" smtClean="0"/>
              <a:t>free </a:t>
            </a:r>
            <a:r>
              <a:rPr lang="en-US" dirty="0"/>
              <a:t>text comments </a:t>
            </a:r>
            <a:r>
              <a:rPr lang="en-US" dirty="0" smtClean="0"/>
              <a:t>for </a:t>
            </a:r>
            <a:r>
              <a:rPr lang="en-US" dirty="0"/>
              <a:t>this </a:t>
            </a:r>
            <a:r>
              <a:rPr lang="en-US" dirty="0" smtClean="0"/>
              <a:t>test</a:t>
            </a:r>
            <a:endParaRPr lang="en-US" dirty="0"/>
          </a:p>
          <a:p>
            <a:endParaRPr lang="en-US" dirty="0"/>
          </a:p>
        </p:txBody>
      </p:sp>
    </p:spTree>
    <p:extLst>
      <p:ext uri="{BB962C8B-B14F-4D97-AF65-F5344CB8AC3E}">
        <p14:creationId xmlns:p14="http://schemas.microsoft.com/office/powerpoint/2010/main" val="548799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753068"/>
            <a:ext cx="7441273" cy="1310847"/>
          </a:xfrm>
        </p:spPr>
        <p:txBody>
          <a:bodyPr>
            <a:normAutofit/>
          </a:bodyPr>
          <a:lstStyle/>
          <a:p>
            <a:r>
              <a:rPr lang="en-US" dirty="0"/>
              <a:t>Codes- Options include CMK, MSRC, MSC, OH, OKH, QC, RFR, RFRM, SYN, and </a:t>
            </a:r>
            <a:r>
              <a:rPr lang="en-US" dirty="0" smtClean="0"/>
              <a:t>STN</a:t>
            </a:r>
            <a:endParaRPr lang="en-US" dirty="0"/>
          </a:p>
        </p:txBody>
      </p:sp>
      <p:pic>
        <p:nvPicPr>
          <p:cNvPr id="4" name="Picture 3"/>
          <p:cNvPicPr>
            <a:picLocks noChangeAspect="1"/>
          </p:cNvPicPr>
          <p:nvPr/>
        </p:nvPicPr>
        <p:blipFill>
          <a:blip r:embed="rId3"/>
          <a:stretch>
            <a:fillRect/>
          </a:stretch>
        </p:blipFill>
        <p:spPr>
          <a:xfrm>
            <a:off x="1538231" y="1570763"/>
            <a:ext cx="7348640" cy="2919421"/>
          </a:xfrm>
          <a:prstGeom prst="rect">
            <a:avLst/>
          </a:prstGeom>
        </p:spPr>
      </p:pic>
    </p:spTree>
    <p:extLst>
      <p:ext uri="{BB962C8B-B14F-4D97-AF65-F5344CB8AC3E}">
        <p14:creationId xmlns:p14="http://schemas.microsoft.com/office/powerpoint/2010/main" val="144516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309450"/>
            <a:ext cx="7441273" cy="1754466"/>
          </a:xfrm>
        </p:spPr>
        <p:txBody>
          <a:bodyPr>
            <a:normAutofit/>
          </a:bodyPr>
          <a:lstStyle/>
          <a:p>
            <a:r>
              <a:rPr lang="en-US" dirty="0"/>
              <a:t>Label Text- </a:t>
            </a:r>
            <a:r>
              <a:rPr lang="en-US" dirty="0" smtClean="0"/>
              <a:t>comment </a:t>
            </a:r>
            <a:r>
              <a:rPr lang="en-US" dirty="0"/>
              <a:t>to be printed on the </a:t>
            </a:r>
            <a:r>
              <a:rPr lang="en-US" dirty="0" smtClean="0"/>
              <a:t>label</a:t>
            </a:r>
            <a:endParaRPr lang="en-US" dirty="0"/>
          </a:p>
        </p:txBody>
      </p:sp>
      <p:pic>
        <p:nvPicPr>
          <p:cNvPr id="4" name="Picture 3"/>
          <p:cNvPicPr>
            <a:picLocks noChangeAspect="1"/>
          </p:cNvPicPr>
          <p:nvPr/>
        </p:nvPicPr>
        <p:blipFill>
          <a:blip r:embed="rId3"/>
          <a:stretch>
            <a:fillRect/>
          </a:stretch>
        </p:blipFill>
        <p:spPr>
          <a:xfrm>
            <a:off x="1610224" y="1570763"/>
            <a:ext cx="7204653" cy="2284925"/>
          </a:xfrm>
          <a:prstGeom prst="rect">
            <a:avLst/>
          </a:prstGeom>
        </p:spPr>
      </p:pic>
    </p:spTree>
    <p:extLst>
      <p:ext uri="{BB962C8B-B14F-4D97-AF65-F5344CB8AC3E}">
        <p14:creationId xmlns:p14="http://schemas.microsoft.com/office/powerpoint/2010/main" val="659282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2325</TotalTime>
  <Words>3313</Words>
  <Application>Microsoft Office PowerPoint</Application>
  <PresentationFormat>On-screen Show (4:3)</PresentationFormat>
  <Paragraphs>282</Paragraphs>
  <Slides>43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Lithos Pro Regular</vt:lpstr>
      <vt:lpstr>Office Theme</vt:lpstr>
      <vt:lpstr>“CONQUERING THE FIELDS OF Test Maintenance”</vt:lpstr>
      <vt:lpstr>Lancaster General Health/Penn Medicine</vt:lpstr>
      <vt:lpstr>LGH : soFT MODULES</vt:lpstr>
      <vt:lpstr>Test Maintenance- General Tab</vt:lpstr>
      <vt:lpstr>Test Maintenance- General Tab</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flags</vt:lpstr>
      <vt:lpstr>Test Maintenance- flags</vt:lpstr>
      <vt:lpstr>Test Maintenance- flags</vt:lpstr>
      <vt:lpstr>Test Maintenance- Values</vt:lpstr>
      <vt:lpstr>Test Maintenance- Values</vt:lpstr>
      <vt:lpstr>Test Maintenance- Values</vt:lpstr>
      <vt:lpstr>Test Maintenance- Miscellaneous</vt:lpstr>
      <vt:lpstr>Test Maintenance- Billing</vt:lpstr>
      <vt:lpstr>Test Maintenance- Age Ranges</vt:lpstr>
      <vt:lpstr>Test Maintenance- Age Ranges</vt:lpstr>
      <vt:lpstr>Test Maintenance- Age Ranges</vt:lpstr>
      <vt:lpstr>Test Maintenance- Age Ranges</vt:lpstr>
      <vt:lpstr>Test maintenance – his test setup table</vt:lpstr>
      <vt:lpstr>Test maintenance - micro</vt:lpstr>
      <vt:lpstr>Test maintenance - Micro</vt:lpstr>
      <vt:lpstr>Test maintenance - micro</vt:lpstr>
      <vt:lpstr>Test maintenance - mICRO</vt:lpstr>
      <vt:lpstr>Test maintenance – micro</vt:lpstr>
      <vt:lpstr>Test maintenance - micro</vt:lpstr>
      <vt:lpstr>Test maintenance - micro</vt:lpstr>
      <vt:lpstr>PERFOMANCE ENHANCING TIPS</vt:lpstr>
      <vt:lpstr>PERFOMANCE ENHANCING TIPS</vt:lpstr>
      <vt:lpstr>Performance enhancing tips</vt:lpstr>
      <vt:lpstr>Questions?</vt:lpstr>
      <vt:lpstr>“CONQUERING THE FIELDS OF Test Maintenance”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66</cp:revision>
  <dcterms:created xsi:type="dcterms:W3CDTF">2016-01-07T19:32:07Z</dcterms:created>
  <dcterms:modified xsi:type="dcterms:W3CDTF">2016-04-13T20:33:18Z</dcterms:modified>
</cp:coreProperties>
</file>